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24"/>
  </p:notesMasterIdLst>
  <p:sldIdLst>
    <p:sldId id="256" r:id="rId2"/>
    <p:sldId id="257" r:id="rId3"/>
    <p:sldId id="258" r:id="rId4"/>
    <p:sldId id="260" r:id="rId5"/>
    <p:sldId id="259" r:id="rId6"/>
    <p:sldId id="261" r:id="rId7"/>
    <p:sldId id="270" r:id="rId8"/>
    <p:sldId id="271" r:id="rId9"/>
    <p:sldId id="273" r:id="rId10"/>
    <p:sldId id="272" r:id="rId11"/>
    <p:sldId id="262" r:id="rId12"/>
    <p:sldId id="263" r:id="rId13"/>
    <p:sldId id="267" r:id="rId14"/>
    <p:sldId id="264" r:id="rId15"/>
    <p:sldId id="274" r:id="rId16"/>
    <p:sldId id="275" r:id="rId17"/>
    <p:sldId id="276" r:id="rId18"/>
    <p:sldId id="279" r:id="rId19"/>
    <p:sldId id="277" r:id="rId20"/>
    <p:sldId id="280" r:id="rId21"/>
    <p:sldId id="278"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43"/>
  </p:normalViewPr>
  <p:slideViewPr>
    <p:cSldViewPr snapToGrid="0" snapToObjects="1">
      <p:cViewPr varScale="1">
        <p:scale>
          <a:sx n="68" d="100"/>
          <a:sy n="68"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3CE39-926E-EA42-B899-3F029014DB32}" type="datetimeFigureOut">
              <a:rPr lang="en-US" smtClean="0"/>
              <a:t>2021-05-07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74F71-039E-A144-B502-66097F8A22C5}" type="slidenum">
              <a:rPr lang="en-US" smtClean="0"/>
              <a:t>‹#›</a:t>
            </a:fld>
            <a:endParaRPr lang="en-US"/>
          </a:p>
        </p:txBody>
      </p:sp>
    </p:spTree>
    <p:extLst>
      <p:ext uri="{BB962C8B-B14F-4D97-AF65-F5344CB8AC3E}">
        <p14:creationId xmlns:p14="http://schemas.microsoft.com/office/powerpoint/2010/main" val="332917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074F71-039E-A144-B502-66097F8A22C5}" type="slidenum">
              <a:rPr lang="en-US" smtClean="0"/>
              <a:t>6</a:t>
            </a:fld>
            <a:endParaRPr lang="en-US"/>
          </a:p>
        </p:txBody>
      </p:sp>
    </p:spTree>
    <p:extLst>
      <p:ext uri="{BB962C8B-B14F-4D97-AF65-F5344CB8AC3E}">
        <p14:creationId xmlns:p14="http://schemas.microsoft.com/office/powerpoint/2010/main" val="120546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400804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18393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92B39F-B341-4D46-91DD-05B205EEB0F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009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423407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92B39F-B341-4D46-91DD-05B205EEB0F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17055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893130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2850674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86692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55720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BD689-03EC-C34E-91C7-09B477CF3EA6}" type="datetimeFigureOut">
              <a:rPr lang="en-US"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345049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263768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5BD689-03EC-C34E-91C7-09B477CF3EA6}" type="datetimeFigureOut">
              <a:rPr lang="en-US" smtClean="0"/>
              <a:t>2021-05-07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324164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5BD689-03EC-C34E-91C7-09B477CF3EA6}" type="datetimeFigureOut">
              <a:rPr lang="en-US" smtClean="0"/>
              <a:t>2021-05-07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73939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BD689-03EC-C34E-91C7-09B477CF3EA6}" type="datetimeFigureOut">
              <a:rPr lang="en-US" smtClean="0"/>
              <a:t>2021-05-07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13413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273570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5BD689-03EC-C34E-91C7-09B477CF3EA6}" type="datetimeFigureOut">
              <a:rPr lang="en-US"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92B39F-B341-4D46-91DD-05B205EEB0FE}" type="slidenum">
              <a:rPr lang="en-US" smtClean="0"/>
              <a:t>‹#›</a:t>
            </a:fld>
            <a:endParaRPr lang="en-US"/>
          </a:p>
        </p:txBody>
      </p:sp>
    </p:spTree>
    <p:extLst>
      <p:ext uri="{BB962C8B-B14F-4D97-AF65-F5344CB8AC3E}">
        <p14:creationId xmlns:p14="http://schemas.microsoft.com/office/powerpoint/2010/main" val="166003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75BD689-03EC-C34E-91C7-09B477CF3EA6}" type="datetimeFigureOut">
              <a:rPr lang="en-US" smtClean="0"/>
              <a:t>2021-05-07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292B39F-B341-4D46-91DD-05B205EEB0FE}" type="slidenum">
              <a:rPr lang="en-US" smtClean="0"/>
              <a:t>‹#›</a:t>
            </a:fld>
            <a:endParaRPr lang="en-US"/>
          </a:p>
        </p:txBody>
      </p:sp>
    </p:spTree>
    <p:extLst>
      <p:ext uri="{BB962C8B-B14F-4D97-AF65-F5344CB8AC3E}">
        <p14:creationId xmlns:p14="http://schemas.microsoft.com/office/powerpoint/2010/main" val="106927967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g.qualys.com/vulnerabilities-research/2021/01/26/cve-2021-3156-heap-based-buffer-overflow-in-sudo-baron-samedit" TargetMode="External"/><Relationship Id="rId2" Type="http://schemas.openxmlformats.org/officeDocument/2006/relationships/hyperlink" Target="https://azeria-labs.com/heap-exploitation-part-1-understanding-the-glibc-heap-implementation/" TargetMode="External"/><Relationship Id="rId1" Type="http://schemas.openxmlformats.org/officeDocument/2006/relationships/slideLayout" Target="../slideLayouts/slideLayout2.xml"/><Relationship Id="rId6" Type="http://schemas.openxmlformats.org/officeDocument/2006/relationships/hyperlink" Target="https://github.com/blasty/CVE-2021-3156" TargetMode="External"/><Relationship Id="rId5" Type="http://schemas.openxmlformats.org/officeDocument/2006/relationships/hyperlink" Target="https://nvd.nist.gov/vuln/detail/CVE-2021-3156" TargetMode="External"/><Relationship Id="rId4" Type="http://schemas.openxmlformats.org/officeDocument/2006/relationships/hyperlink" Target="https://www.openwall.com/lists/oss-security/2021/01/26/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4C4B6-96A6-9542-BF75-268DC837A7A8}"/>
              </a:ext>
            </a:extLst>
          </p:cNvPr>
          <p:cNvSpPr>
            <a:spLocks noGrp="1"/>
          </p:cNvSpPr>
          <p:nvPr>
            <p:ph type="ctrTitle"/>
          </p:nvPr>
        </p:nvSpPr>
        <p:spPr>
          <a:xfrm>
            <a:off x="1701800" y="1246782"/>
            <a:ext cx="9144000" cy="2387600"/>
          </a:xfrm>
        </p:spPr>
        <p:txBody>
          <a:bodyPr>
            <a:normAutofit fontScale="90000"/>
          </a:bodyPr>
          <a:lstStyle/>
          <a:p>
            <a:pPr algn="ctr"/>
            <a:r>
              <a:rPr lang="en-US" sz="8000" dirty="0">
                <a:latin typeface="+mn-lt"/>
              </a:rPr>
              <a:t>HEAP BASED BUFFER       OVERFLOW</a:t>
            </a:r>
          </a:p>
        </p:txBody>
      </p:sp>
      <p:sp>
        <p:nvSpPr>
          <p:cNvPr id="3" name="Subtitle 2">
            <a:extLst>
              <a:ext uri="{FF2B5EF4-FFF2-40B4-BE49-F238E27FC236}">
                <a16:creationId xmlns:a16="http://schemas.microsoft.com/office/drawing/2014/main" id="{5680A15D-75FF-C143-9E5F-EBBA4C92CD31}"/>
              </a:ext>
            </a:extLst>
          </p:cNvPr>
          <p:cNvSpPr>
            <a:spLocks noGrp="1"/>
          </p:cNvSpPr>
          <p:nvPr>
            <p:ph type="subTitle" idx="1"/>
          </p:nvPr>
        </p:nvSpPr>
        <p:spPr>
          <a:xfrm>
            <a:off x="1181100" y="4181475"/>
            <a:ext cx="9144000" cy="1655762"/>
          </a:xfrm>
        </p:spPr>
        <p:txBody>
          <a:bodyPr>
            <a:normAutofit/>
          </a:bodyPr>
          <a:lstStyle/>
          <a:p>
            <a:r>
              <a:rPr lang="en-US" sz="4000" dirty="0">
                <a:solidFill>
                  <a:schemeClr val="tx1">
                    <a:lumMod val="75000"/>
                    <a:lumOff val="25000"/>
                  </a:schemeClr>
                </a:solidFill>
              </a:rPr>
              <a:t>                       CVE-2021-3156</a:t>
            </a:r>
          </a:p>
        </p:txBody>
      </p:sp>
      <p:sp>
        <p:nvSpPr>
          <p:cNvPr id="5" name="TextBox 4">
            <a:extLst>
              <a:ext uri="{FF2B5EF4-FFF2-40B4-BE49-F238E27FC236}">
                <a16:creationId xmlns:a16="http://schemas.microsoft.com/office/drawing/2014/main" id="{C6D752BD-EEFC-A44F-A13A-BC4BD7D8DBA4}"/>
              </a:ext>
            </a:extLst>
          </p:cNvPr>
          <p:cNvSpPr txBox="1"/>
          <p:nvPr/>
        </p:nvSpPr>
        <p:spPr>
          <a:xfrm>
            <a:off x="7531100" y="5461000"/>
            <a:ext cx="4483100" cy="830997"/>
          </a:xfrm>
          <a:prstGeom prst="rect">
            <a:avLst/>
          </a:prstGeom>
          <a:noFill/>
        </p:spPr>
        <p:txBody>
          <a:bodyPr wrap="square" rtlCol="0">
            <a:spAutoFit/>
          </a:bodyPr>
          <a:lstStyle/>
          <a:p>
            <a:r>
              <a:rPr lang="en-US" sz="1600" b="1" dirty="0">
                <a:latin typeface="Al Nile" pitchFamily="2" charset="-78"/>
                <a:cs typeface="Al Nile" pitchFamily="2" charset="-78"/>
              </a:rPr>
              <a:t>Presenters:      Anirudh Pratap Singh</a:t>
            </a:r>
          </a:p>
          <a:p>
            <a:r>
              <a:rPr lang="en-US" sz="1600" b="1" dirty="0">
                <a:latin typeface="Al Nile" pitchFamily="2" charset="-78"/>
                <a:cs typeface="Al Nile" pitchFamily="2" charset="-78"/>
              </a:rPr>
              <a:t>                         Saran Raj Venugopal </a:t>
            </a:r>
          </a:p>
          <a:p>
            <a:r>
              <a:rPr lang="en-US" sz="1600" b="1" dirty="0">
                <a:latin typeface="Al Nile" pitchFamily="2" charset="-78"/>
                <a:cs typeface="Al Nile" pitchFamily="2" charset="-78"/>
              </a:rPr>
              <a:t>                         Supraja Koneru</a:t>
            </a:r>
          </a:p>
        </p:txBody>
      </p:sp>
      <p:sp>
        <p:nvSpPr>
          <p:cNvPr id="7" name="TextBox 6">
            <a:extLst>
              <a:ext uri="{FF2B5EF4-FFF2-40B4-BE49-F238E27FC236}">
                <a16:creationId xmlns:a16="http://schemas.microsoft.com/office/drawing/2014/main" id="{2C0B7BFA-084D-094B-8715-B22077FCDB1C}"/>
              </a:ext>
            </a:extLst>
          </p:cNvPr>
          <p:cNvSpPr txBox="1"/>
          <p:nvPr/>
        </p:nvSpPr>
        <p:spPr>
          <a:xfrm>
            <a:off x="1181100" y="5314017"/>
            <a:ext cx="2008187" cy="523220"/>
          </a:xfrm>
          <a:prstGeom prst="rect">
            <a:avLst/>
          </a:prstGeom>
          <a:noFill/>
        </p:spPr>
        <p:txBody>
          <a:bodyPr wrap="square" rtlCol="0">
            <a:spAutoFit/>
          </a:bodyPr>
          <a:lstStyle/>
          <a:p>
            <a:r>
              <a:rPr lang="en-US" sz="2800" dirty="0"/>
              <a:t>ENPM-691 </a:t>
            </a:r>
          </a:p>
        </p:txBody>
      </p:sp>
    </p:spTree>
    <p:extLst>
      <p:ext uri="{BB962C8B-B14F-4D97-AF65-F5344CB8AC3E}">
        <p14:creationId xmlns:p14="http://schemas.microsoft.com/office/powerpoint/2010/main" val="6485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2498-3AA1-4649-A921-A3B473C3BDE1}"/>
              </a:ext>
            </a:extLst>
          </p:cNvPr>
          <p:cNvSpPr>
            <a:spLocks noGrp="1"/>
          </p:cNvSpPr>
          <p:nvPr>
            <p:ph type="title"/>
          </p:nvPr>
        </p:nvSpPr>
        <p:spPr/>
        <p:txBody>
          <a:bodyPr/>
          <a:lstStyle/>
          <a:p>
            <a:r>
              <a:rPr lang="en-US" dirty="0"/>
              <a:t>                  </a:t>
            </a:r>
            <a:r>
              <a:rPr lang="en-US" sz="4000" dirty="0">
                <a:latin typeface="Calibri" panose="020F0502020204030204" pitchFamily="34" charset="0"/>
                <a:cs typeface="Calibri" panose="020F0502020204030204" pitchFamily="34" charset="0"/>
              </a:rPr>
              <a:t>SUDO CODE - 2</a:t>
            </a:r>
          </a:p>
        </p:txBody>
      </p:sp>
      <p:pic>
        <p:nvPicPr>
          <p:cNvPr id="4" name="Content Placeholder 3">
            <a:extLst>
              <a:ext uri="{FF2B5EF4-FFF2-40B4-BE49-F238E27FC236}">
                <a16:creationId xmlns:a16="http://schemas.microsoft.com/office/drawing/2014/main" id="{AD0FDF23-7CA6-A842-BE0D-DAA7B4033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4638" y="2133600"/>
            <a:ext cx="7951335" cy="4224338"/>
          </a:xfrm>
          <a:prstGeom prst="rect">
            <a:avLst/>
          </a:prstGeom>
        </p:spPr>
      </p:pic>
    </p:spTree>
    <p:extLst>
      <p:ext uri="{BB962C8B-B14F-4D97-AF65-F5344CB8AC3E}">
        <p14:creationId xmlns:p14="http://schemas.microsoft.com/office/powerpoint/2010/main" val="172469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F82D-5439-F24F-9473-99FA4E087026}"/>
              </a:ext>
            </a:extLst>
          </p:cNvPr>
          <p:cNvSpPr>
            <a:spLocks noGrp="1"/>
          </p:cNvSpPr>
          <p:nvPr>
            <p:ph type="title"/>
          </p:nvPr>
        </p:nvSpPr>
        <p:spPr>
          <a:xfrm>
            <a:off x="2592925" y="624110"/>
            <a:ext cx="8911687" cy="1280890"/>
          </a:xfrm>
        </p:spPr>
        <p:txBody>
          <a:bodyPr vert="horz" lIns="91440" tIns="45720" rIns="91440" bIns="45720" rtlCol="0" anchor="t">
            <a:noAutofit/>
          </a:bodyPr>
          <a:lstStyle/>
          <a:p>
            <a:r>
              <a:rPr lang="en-US" sz="4800" dirty="0">
                <a:latin typeface="Calibri" panose="020F0502020204030204" pitchFamily="34" charset="0"/>
                <a:cs typeface="Calibri" panose="020F0502020204030204" pitchFamily="34" charset="0"/>
              </a:rPr>
              <a:t>CONTROLING THE  OVERFLOW</a:t>
            </a:r>
          </a:p>
        </p:txBody>
      </p:sp>
      <p:sp>
        <p:nvSpPr>
          <p:cNvPr id="6" name="TextBox 5">
            <a:extLst>
              <a:ext uri="{FF2B5EF4-FFF2-40B4-BE49-F238E27FC236}">
                <a16:creationId xmlns:a16="http://schemas.microsoft.com/office/drawing/2014/main" id="{EC04C397-9E70-854C-A527-F7684D6341DE}"/>
              </a:ext>
            </a:extLst>
          </p:cNvPr>
          <p:cNvSpPr txBox="1"/>
          <p:nvPr/>
        </p:nvSpPr>
        <p:spPr>
          <a:xfrm>
            <a:off x="2589212" y="2125362"/>
            <a:ext cx="8911687" cy="3785860"/>
          </a:xfrm>
          <a:prstGeom prst="rect">
            <a:avLst/>
          </a:prstGeom>
        </p:spPr>
        <p:txBody>
          <a:bodyPr vert="horz" lIns="91440" tIns="45720" rIns="91440" bIns="45720" rtlCol="0">
            <a:noAutofit/>
          </a:bodyPr>
          <a:lstStyle/>
          <a:p>
            <a:pPr marL="285750" indent="-285750">
              <a:spcBef>
                <a:spcPts val="1000"/>
              </a:spcBef>
              <a:buClr>
                <a:schemeClr val="accent1"/>
              </a:buClr>
              <a:buFont typeface="Wingdings 3" charset="2"/>
              <a:buChar char=""/>
            </a:pPr>
            <a:r>
              <a:rPr lang="en-US" sz="3200" dirty="0" err="1">
                <a:solidFill>
                  <a:schemeClr val="tx1">
                    <a:lumMod val="75000"/>
                    <a:lumOff val="25000"/>
                  </a:schemeClr>
                </a:solidFill>
              </a:rPr>
              <a:t>envp</a:t>
            </a:r>
            <a:r>
              <a:rPr lang="en-US" sz="3200" dirty="0">
                <a:solidFill>
                  <a:schemeClr val="tx1">
                    <a:lumMod val="75000"/>
                    <a:lumOff val="25000"/>
                  </a:schemeClr>
                </a:solidFill>
              </a:rPr>
              <a:t> is allocated above </a:t>
            </a:r>
            <a:r>
              <a:rPr lang="en-US" sz="3200" dirty="0" err="1">
                <a:solidFill>
                  <a:schemeClr val="tx1">
                    <a:lumMod val="75000"/>
                    <a:lumOff val="25000"/>
                  </a:schemeClr>
                </a:solidFill>
              </a:rPr>
              <a:t>argv</a:t>
            </a:r>
            <a:endParaRPr lang="en-US" sz="3200" dirty="0">
              <a:solidFill>
                <a:schemeClr val="tx1">
                  <a:lumMod val="75000"/>
                  <a:lumOff val="25000"/>
                </a:schemeClr>
              </a:solidFill>
            </a:endParaRPr>
          </a:p>
          <a:p>
            <a:pPr>
              <a:spcBef>
                <a:spcPts val="1000"/>
              </a:spcBef>
              <a:buClr>
                <a:schemeClr val="accent1"/>
              </a:buClr>
              <a:buFont typeface="Wingdings 3" charset="2"/>
              <a:buChar char=""/>
            </a:pPr>
            <a:r>
              <a:rPr lang="en-US" sz="3200" dirty="0" err="1">
                <a:solidFill>
                  <a:schemeClr val="tx1">
                    <a:lumMod val="75000"/>
                    <a:lumOff val="25000"/>
                  </a:schemeClr>
                </a:solidFill>
              </a:rPr>
              <a:t>agrv</a:t>
            </a:r>
            <a:r>
              <a:rPr lang="en-US" sz="3200" dirty="0">
                <a:solidFill>
                  <a:schemeClr val="tx1">
                    <a:lumMod val="75000"/>
                    <a:lumOff val="25000"/>
                  </a:schemeClr>
                </a:solidFill>
              </a:rPr>
              <a:t> size can be controlled</a:t>
            </a:r>
          </a:p>
          <a:p>
            <a:pPr>
              <a:spcBef>
                <a:spcPts val="1000"/>
              </a:spcBef>
              <a:buClr>
                <a:schemeClr val="accent1"/>
              </a:buClr>
              <a:buFont typeface="Wingdings 3" charset="2"/>
              <a:buChar char=""/>
            </a:pPr>
            <a:r>
              <a:rPr lang="en-US" sz="3200" dirty="0">
                <a:solidFill>
                  <a:schemeClr val="tx1">
                    <a:lumMod val="75000"/>
                    <a:lumOff val="25000"/>
                  </a:schemeClr>
                </a:solidFill>
              </a:rPr>
              <a:t>End our arguments with “\”</a:t>
            </a:r>
          </a:p>
          <a:p>
            <a:pPr>
              <a:spcBef>
                <a:spcPts val="1000"/>
              </a:spcBef>
              <a:buClr>
                <a:schemeClr val="accent1"/>
              </a:buClr>
              <a:buFont typeface="Wingdings 3" charset="2"/>
              <a:buChar char=""/>
            </a:pPr>
            <a:r>
              <a:rPr lang="en-US" sz="3200" dirty="0">
                <a:solidFill>
                  <a:schemeClr val="tx1">
                    <a:lumMod val="75000"/>
                    <a:lumOff val="25000"/>
                  </a:schemeClr>
                </a:solidFill>
              </a:rPr>
              <a:t>Copy</a:t>
            </a:r>
          </a:p>
        </p:txBody>
      </p:sp>
      <p:pic>
        <p:nvPicPr>
          <p:cNvPr id="5" name="Content Placeholder 4">
            <a:extLst>
              <a:ext uri="{FF2B5EF4-FFF2-40B4-BE49-F238E27FC236}">
                <a16:creationId xmlns:a16="http://schemas.microsoft.com/office/drawing/2014/main" id="{2DCAA342-A3A1-BE49-B7B6-B85D4405B8FD}"/>
              </a:ext>
            </a:extLst>
          </p:cNvPr>
          <p:cNvPicPr>
            <a:picLocks noGrp="1" noChangeAspect="1"/>
          </p:cNvPicPr>
          <p:nvPr>
            <p:ph idx="1"/>
          </p:nvPr>
        </p:nvPicPr>
        <p:blipFill>
          <a:blip r:embed="rId2"/>
          <a:stretch>
            <a:fillRect/>
          </a:stretch>
        </p:blipFill>
        <p:spPr>
          <a:xfrm>
            <a:off x="2728912" y="5273703"/>
            <a:ext cx="8201025" cy="1112486"/>
          </a:xfrm>
          <a:prstGeom prst="rect">
            <a:avLst/>
          </a:prstGeom>
        </p:spPr>
      </p:pic>
    </p:spTree>
    <p:extLst>
      <p:ext uri="{BB962C8B-B14F-4D97-AF65-F5344CB8AC3E}">
        <p14:creationId xmlns:p14="http://schemas.microsoft.com/office/powerpoint/2010/main" val="219012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0289-7314-A84D-9D33-6442B7448FA8}"/>
              </a:ext>
            </a:extLst>
          </p:cNvPr>
          <p:cNvSpPr>
            <a:spLocks noGrp="1"/>
          </p:cNvSpPr>
          <p:nvPr>
            <p:ph type="title"/>
          </p:nvPr>
        </p:nvSpPr>
        <p:spPr>
          <a:xfrm>
            <a:off x="2220120" y="798914"/>
            <a:ext cx="9161462" cy="1280890"/>
          </a:xfrm>
        </p:spPr>
        <p:txBody>
          <a:bodyPr>
            <a:noAutofit/>
          </a:bodyPr>
          <a:lstStyle/>
          <a:p>
            <a:r>
              <a:rPr lang="en-US" sz="4400" dirty="0">
                <a:latin typeface="Calibri" panose="020F0502020204030204" pitchFamily="34" charset="0"/>
                <a:cs typeface="Calibri" panose="020F0502020204030204" pitchFamily="34" charset="0"/>
              </a:rPr>
              <a:t>REACHING  VULNERBALE  CODEPATHS</a:t>
            </a:r>
          </a:p>
        </p:txBody>
      </p:sp>
      <p:sp>
        <p:nvSpPr>
          <p:cNvPr id="3" name="Content Placeholder 2">
            <a:extLst>
              <a:ext uri="{FF2B5EF4-FFF2-40B4-BE49-F238E27FC236}">
                <a16:creationId xmlns:a16="http://schemas.microsoft.com/office/drawing/2014/main" id="{BF2DA0BE-7210-114A-850F-25725CC1E8B1}"/>
              </a:ext>
            </a:extLst>
          </p:cNvPr>
          <p:cNvSpPr>
            <a:spLocks noGrp="1"/>
          </p:cNvSpPr>
          <p:nvPr>
            <p:ph idx="1"/>
          </p:nvPr>
        </p:nvSpPr>
        <p:spPr>
          <a:xfrm>
            <a:off x="2343151" y="2260475"/>
            <a:ext cx="8915400" cy="3777622"/>
          </a:xfrm>
        </p:spPr>
        <p:txBody>
          <a:bodyPr>
            <a:normAutofit/>
          </a:bodyPr>
          <a:lstStyle/>
          <a:p>
            <a:r>
              <a:rPr lang="en-US" sz="2400" dirty="0">
                <a:solidFill>
                  <a:srgbClr val="00B050"/>
                </a:solidFill>
              </a:rPr>
              <a:t>MODE_EDIT </a:t>
            </a:r>
            <a:r>
              <a:rPr lang="en-US" sz="2400" dirty="0"/>
              <a:t>and </a:t>
            </a:r>
            <a:r>
              <a:rPr lang="en-US" sz="2400" dirty="0">
                <a:solidFill>
                  <a:srgbClr val="00B050"/>
                </a:solidFill>
              </a:rPr>
              <a:t>MODE_SHELL </a:t>
            </a:r>
            <a:r>
              <a:rPr lang="en-US" sz="2400" dirty="0"/>
              <a:t>but not </a:t>
            </a:r>
            <a:r>
              <a:rPr lang="en-US" sz="2400" dirty="0">
                <a:solidFill>
                  <a:srgbClr val="FF0000"/>
                </a:solidFill>
              </a:rPr>
              <a:t>MODE_RUN</a:t>
            </a:r>
          </a:p>
          <a:p>
            <a:r>
              <a:rPr lang="en-US" sz="2400" dirty="0" err="1">
                <a:solidFill>
                  <a:schemeClr val="tx1"/>
                </a:solidFill>
              </a:rPr>
              <a:t>sudo</a:t>
            </a:r>
            <a:r>
              <a:rPr lang="en-US" sz="2400" dirty="0">
                <a:solidFill>
                  <a:schemeClr val="tx1"/>
                </a:solidFill>
              </a:rPr>
              <a:t>                          </a:t>
            </a:r>
            <a:r>
              <a:rPr lang="en-US" sz="2400" dirty="0">
                <a:solidFill>
                  <a:srgbClr val="00B050"/>
                </a:solidFill>
              </a:rPr>
              <a:t>MODE_RUN</a:t>
            </a:r>
          </a:p>
          <a:p>
            <a:r>
              <a:rPr lang="en-US" sz="2400" dirty="0" err="1">
                <a:solidFill>
                  <a:schemeClr val="tx1"/>
                </a:solidFill>
              </a:rPr>
              <a:t>sudo</a:t>
            </a:r>
            <a:r>
              <a:rPr lang="en-US" sz="2400" dirty="0">
                <a:solidFill>
                  <a:schemeClr val="tx1"/>
                </a:solidFill>
              </a:rPr>
              <a:t>-s                       </a:t>
            </a:r>
            <a:r>
              <a:rPr lang="en-US" sz="2400" dirty="0">
                <a:solidFill>
                  <a:srgbClr val="00B050"/>
                </a:solidFill>
              </a:rPr>
              <a:t>MODE_RUN and MODE_SHELL</a:t>
            </a:r>
          </a:p>
          <a:p>
            <a:r>
              <a:rPr lang="en-US" sz="2400" dirty="0" err="1">
                <a:solidFill>
                  <a:schemeClr val="tx1"/>
                </a:solidFill>
              </a:rPr>
              <a:t>sudo</a:t>
            </a:r>
            <a:r>
              <a:rPr lang="en-US" sz="2400" dirty="0">
                <a:solidFill>
                  <a:schemeClr val="tx1"/>
                </a:solidFill>
              </a:rPr>
              <a:t>-e                      </a:t>
            </a:r>
            <a:r>
              <a:rPr lang="en-US" sz="2400" dirty="0">
                <a:solidFill>
                  <a:srgbClr val="FF0000"/>
                </a:solidFill>
              </a:rPr>
              <a:t>MODE_RUN </a:t>
            </a:r>
            <a:r>
              <a:rPr lang="en-US" sz="2400" dirty="0">
                <a:solidFill>
                  <a:schemeClr val="tx1"/>
                </a:solidFill>
              </a:rPr>
              <a:t>and </a:t>
            </a:r>
            <a:r>
              <a:rPr lang="en-US" sz="2400" dirty="0">
                <a:solidFill>
                  <a:srgbClr val="00B050"/>
                </a:solidFill>
              </a:rPr>
              <a:t>MODE_EDIT</a:t>
            </a:r>
          </a:p>
          <a:p>
            <a:r>
              <a:rPr lang="en-US" sz="2400" dirty="0" err="1">
                <a:solidFill>
                  <a:schemeClr val="tx1"/>
                </a:solidFill>
              </a:rPr>
              <a:t>sudoedit</a:t>
            </a:r>
            <a:r>
              <a:rPr lang="en-US" sz="2400" dirty="0">
                <a:solidFill>
                  <a:schemeClr val="tx1"/>
                </a:solidFill>
              </a:rPr>
              <a:t>                  </a:t>
            </a:r>
            <a:r>
              <a:rPr lang="en-US" sz="2400" dirty="0">
                <a:solidFill>
                  <a:srgbClr val="00B050"/>
                </a:solidFill>
              </a:rPr>
              <a:t>MODE_EDIT</a:t>
            </a:r>
          </a:p>
        </p:txBody>
      </p:sp>
      <p:sp>
        <p:nvSpPr>
          <p:cNvPr id="4" name="Right Arrow 3">
            <a:extLst>
              <a:ext uri="{FF2B5EF4-FFF2-40B4-BE49-F238E27FC236}">
                <a16:creationId xmlns:a16="http://schemas.microsoft.com/office/drawing/2014/main" id="{C3871208-DCFD-4147-980A-44C37B95D6AB}"/>
              </a:ext>
            </a:extLst>
          </p:cNvPr>
          <p:cNvSpPr/>
          <p:nvPr/>
        </p:nvSpPr>
        <p:spPr>
          <a:xfrm>
            <a:off x="4475416" y="26151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918C2845-5B0B-E748-B915-37935583FE3E}"/>
              </a:ext>
            </a:extLst>
          </p:cNvPr>
          <p:cNvSpPr/>
          <p:nvPr/>
        </p:nvSpPr>
        <p:spPr>
          <a:xfrm>
            <a:off x="4475416" y="31348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340C1F2C-319E-DB4C-87A7-16BC96F7F4EC}"/>
              </a:ext>
            </a:extLst>
          </p:cNvPr>
          <p:cNvSpPr/>
          <p:nvPr/>
        </p:nvSpPr>
        <p:spPr>
          <a:xfrm>
            <a:off x="4475416" y="36646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EF33F9CE-E868-4A42-A4F1-0B3997E96C7B}"/>
              </a:ext>
            </a:extLst>
          </p:cNvPr>
          <p:cNvSpPr/>
          <p:nvPr/>
        </p:nvSpPr>
        <p:spPr>
          <a:xfrm>
            <a:off x="4491037" y="41492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7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61DA-CEBF-B145-8E72-539BA9BED31D}"/>
              </a:ext>
            </a:extLst>
          </p:cNvPr>
          <p:cNvSpPr>
            <a:spLocks noGrp="1"/>
          </p:cNvSpPr>
          <p:nvPr>
            <p:ph type="title"/>
          </p:nvPr>
        </p:nvSpPr>
        <p:spPr/>
        <p:txBody>
          <a:bodyPr/>
          <a:lstStyle/>
          <a:p>
            <a:r>
              <a:rPr lang="en-US" dirty="0"/>
              <a:t>             </a:t>
            </a:r>
            <a:r>
              <a:rPr lang="en-US" sz="5400" dirty="0">
                <a:latin typeface="Calibri" panose="020F0502020204030204" pitchFamily="34" charset="0"/>
                <a:cs typeface="Calibri" panose="020F0502020204030204" pitchFamily="34" charset="0"/>
              </a:rPr>
              <a:t>WHAT’S IN A NAME</a:t>
            </a:r>
          </a:p>
        </p:txBody>
      </p:sp>
      <p:sp>
        <p:nvSpPr>
          <p:cNvPr id="3" name="Content Placeholder 2">
            <a:extLst>
              <a:ext uri="{FF2B5EF4-FFF2-40B4-BE49-F238E27FC236}">
                <a16:creationId xmlns:a16="http://schemas.microsoft.com/office/drawing/2014/main" id="{014B103C-E5C8-304C-8ED5-49DC3EF5B88D}"/>
              </a:ext>
            </a:extLst>
          </p:cNvPr>
          <p:cNvSpPr>
            <a:spLocks noGrp="1"/>
          </p:cNvSpPr>
          <p:nvPr>
            <p:ph idx="1"/>
          </p:nvPr>
        </p:nvSpPr>
        <p:spPr/>
        <p:txBody>
          <a:bodyPr/>
          <a:lstStyle/>
          <a:p>
            <a:r>
              <a:rPr lang="en-US" dirty="0" err="1"/>
              <a:t>Sudoedit</a:t>
            </a:r>
            <a:r>
              <a:rPr lang="en-US" dirty="0"/>
              <a:t> is actually just </a:t>
            </a:r>
            <a:r>
              <a:rPr lang="en-US" dirty="0" err="1"/>
              <a:t>sudo</a:t>
            </a:r>
            <a:r>
              <a:rPr lang="en-US" dirty="0"/>
              <a:t> in disguise</a:t>
            </a:r>
          </a:p>
          <a:p>
            <a:r>
              <a:rPr lang="en-US" dirty="0"/>
              <a:t>Automatically sets MODE_EDIT</a:t>
            </a:r>
          </a:p>
          <a:p>
            <a:r>
              <a:rPr lang="en-US" dirty="0"/>
              <a:t>Does not set MODE_RUN</a:t>
            </a:r>
          </a:p>
          <a:p>
            <a:endParaRPr lang="en-US" dirty="0"/>
          </a:p>
          <a:p>
            <a:endParaRPr lang="en-US" dirty="0"/>
          </a:p>
        </p:txBody>
      </p:sp>
      <p:pic>
        <p:nvPicPr>
          <p:cNvPr id="5" name="Picture 4" descr="Text&#10;&#10;Description automatically generated with low confidence">
            <a:extLst>
              <a:ext uri="{FF2B5EF4-FFF2-40B4-BE49-F238E27FC236}">
                <a16:creationId xmlns:a16="http://schemas.microsoft.com/office/drawing/2014/main" id="{F7ADAA06-99F7-664C-957B-7ABE3DA85067}"/>
              </a:ext>
            </a:extLst>
          </p:cNvPr>
          <p:cNvPicPr>
            <a:picLocks noChangeAspect="1"/>
          </p:cNvPicPr>
          <p:nvPr/>
        </p:nvPicPr>
        <p:blipFill>
          <a:blip r:embed="rId2"/>
          <a:stretch>
            <a:fillRect/>
          </a:stretch>
        </p:blipFill>
        <p:spPr>
          <a:xfrm>
            <a:off x="1730373" y="3754752"/>
            <a:ext cx="10185401" cy="2396497"/>
          </a:xfrm>
          <a:prstGeom prst="rect">
            <a:avLst/>
          </a:prstGeom>
        </p:spPr>
      </p:pic>
    </p:spTree>
    <p:extLst>
      <p:ext uri="{BB962C8B-B14F-4D97-AF65-F5344CB8AC3E}">
        <p14:creationId xmlns:p14="http://schemas.microsoft.com/office/powerpoint/2010/main" val="132895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15FF-F0A4-FD47-9AAC-3B8B27843782}"/>
              </a:ext>
            </a:extLst>
          </p:cNvPr>
          <p:cNvSpPr>
            <a:spLocks noGrp="1"/>
          </p:cNvSpPr>
          <p:nvPr>
            <p:ph type="title"/>
          </p:nvPr>
        </p:nvSpPr>
        <p:spPr>
          <a:xfrm>
            <a:off x="2000770" y="409798"/>
            <a:ext cx="8911687" cy="1280890"/>
          </a:xfrm>
        </p:spPr>
        <p:txBody>
          <a:bodyPr/>
          <a:lstStyle/>
          <a:p>
            <a:r>
              <a:rPr lang="en-US" dirty="0"/>
              <a:t>            </a:t>
            </a:r>
            <a:r>
              <a:rPr lang="en-US" sz="4800" dirty="0">
                <a:latin typeface="Calibri" panose="020F0502020204030204" pitchFamily="34" charset="0"/>
                <a:cs typeface="Calibri" panose="020F0502020204030204" pitchFamily="34" charset="0"/>
              </a:rPr>
              <a:t>HEAP</a:t>
            </a:r>
            <a:r>
              <a:rPr lang="en-US" dirty="0"/>
              <a:t> </a:t>
            </a:r>
            <a:r>
              <a:rPr lang="en-US" sz="4800" dirty="0">
                <a:latin typeface="Calibri" panose="020F0502020204030204" pitchFamily="34" charset="0"/>
                <a:cs typeface="Calibri" panose="020F0502020204030204" pitchFamily="34" charset="0"/>
              </a:rPr>
              <a:t>VANDALISM</a:t>
            </a:r>
          </a:p>
        </p:txBody>
      </p:sp>
      <p:pic>
        <p:nvPicPr>
          <p:cNvPr id="5" name="Content Placeholder 4" descr="Table&#10;&#10;Description automatically generated">
            <a:extLst>
              <a:ext uri="{FF2B5EF4-FFF2-40B4-BE49-F238E27FC236}">
                <a16:creationId xmlns:a16="http://schemas.microsoft.com/office/drawing/2014/main" id="{D6C4FA32-FE2C-CF4B-99EC-8E675900AE5F}"/>
              </a:ext>
            </a:extLst>
          </p:cNvPr>
          <p:cNvPicPr>
            <a:picLocks noGrp="1" noChangeAspect="1"/>
          </p:cNvPicPr>
          <p:nvPr>
            <p:ph idx="1"/>
          </p:nvPr>
        </p:nvPicPr>
        <p:blipFill>
          <a:blip r:embed="rId2"/>
          <a:stretch>
            <a:fillRect/>
          </a:stretch>
        </p:blipFill>
        <p:spPr>
          <a:xfrm>
            <a:off x="7515225" y="1269206"/>
            <a:ext cx="4433887" cy="2582167"/>
          </a:xfrm>
        </p:spPr>
      </p:pic>
      <p:sp>
        <p:nvSpPr>
          <p:cNvPr id="6" name="TextBox 5">
            <a:extLst>
              <a:ext uri="{FF2B5EF4-FFF2-40B4-BE49-F238E27FC236}">
                <a16:creationId xmlns:a16="http://schemas.microsoft.com/office/drawing/2014/main" id="{78909B2E-921E-1646-95A7-C7F0B6BFAC35}"/>
              </a:ext>
            </a:extLst>
          </p:cNvPr>
          <p:cNvSpPr txBox="1"/>
          <p:nvPr/>
        </p:nvSpPr>
        <p:spPr>
          <a:xfrm>
            <a:off x="9572908" y="4001391"/>
            <a:ext cx="1517145" cy="523220"/>
          </a:xfrm>
          <a:prstGeom prst="rect">
            <a:avLst/>
          </a:prstGeom>
          <a:noFill/>
        </p:spPr>
        <p:txBody>
          <a:bodyPr wrap="square" rtlCol="0">
            <a:spAutoFit/>
          </a:bodyPr>
          <a:lstStyle/>
          <a:p>
            <a:r>
              <a:rPr lang="en-US" sz="2800" dirty="0"/>
              <a:t>STACK</a:t>
            </a:r>
          </a:p>
        </p:txBody>
      </p:sp>
      <p:pic>
        <p:nvPicPr>
          <p:cNvPr id="8" name="Picture 7" descr="Diagram&#10;&#10;Description automatically generated">
            <a:extLst>
              <a:ext uri="{FF2B5EF4-FFF2-40B4-BE49-F238E27FC236}">
                <a16:creationId xmlns:a16="http://schemas.microsoft.com/office/drawing/2014/main" id="{339083D5-6309-FE47-A5D0-C676B3F873F6}"/>
              </a:ext>
            </a:extLst>
          </p:cNvPr>
          <p:cNvPicPr>
            <a:picLocks noChangeAspect="1"/>
          </p:cNvPicPr>
          <p:nvPr/>
        </p:nvPicPr>
        <p:blipFill>
          <a:blip r:embed="rId3"/>
          <a:stretch>
            <a:fillRect/>
          </a:stretch>
        </p:blipFill>
        <p:spPr>
          <a:xfrm>
            <a:off x="1860519" y="4007643"/>
            <a:ext cx="6664326" cy="2705100"/>
          </a:xfrm>
          <a:prstGeom prst="rect">
            <a:avLst/>
          </a:prstGeom>
        </p:spPr>
      </p:pic>
      <p:sp>
        <p:nvSpPr>
          <p:cNvPr id="9" name="TextBox 8">
            <a:extLst>
              <a:ext uri="{FF2B5EF4-FFF2-40B4-BE49-F238E27FC236}">
                <a16:creationId xmlns:a16="http://schemas.microsoft.com/office/drawing/2014/main" id="{BDA2947B-B4C2-9242-9963-9C002CAD6A38}"/>
              </a:ext>
            </a:extLst>
          </p:cNvPr>
          <p:cNvSpPr txBox="1"/>
          <p:nvPr/>
        </p:nvSpPr>
        <p:spPr>
          <a:xfrm>
            <a:off x="4264498" y="2587525"/>
            <a:ext cx="1856368" cy="1077218"/>
          </a:xfrm>
          <a:prstGeom prst="rect">
            <a:avLst/>
          </a:prstGeom>
          <a:noFill/>
        </p:spPr>
        <p:txBody>
          <a:bodyPr wrap="square" rtlCol="0">
            <a:spAutoFit/>
          </a:bodyPr>
          <a:lstStyle/>
          <a:p>
            <a:r>
              <a:rPr lang="en-US" sz="3200" dirty="0"/>
              <a:t>        HEAP</a:t>
            </a:r>
          </a:p>
        </p:txBody>
      </p:sp>
    </p:spTree>
    <p:extLst>
      <p:ext uri="{BB962C8B-B14F-4D97-AF65-F5344CB8AC3E}">
        <p14:creationId xmlns:p14="http://schemas.microsoft.com/office/powerpoint/2010/main" val="6465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DBEF-6154-A34D-B37A-007E58F4C048}"/>
              </a:ext>
            </a:extLst>
          </p:cNvPr>
          <p:cNvSpPr>
            <a:spLocks noGrp="1"/>
          </p:cNvSpPr>
          <p:nvPr>
            <p:ph type="title"/>
          </p:nvPr>
        </p:nvSpPr>
        <p:spPr/>
        <p:txBody>
          <a:bodyPr/>
          <a:lstStyle/>
          <a:p>
            <a:r>
              <a:rPr lang="en-US" dirty="0"/>
              <a:t>          </a:t>
            </a:r>
            <a:r>
              <a:rPr lang="en-IN" sz="4400" dirty="0">
                <a:latin typeface="Calibri" panose="020F0502020204030204" pitchFamily="34" charset="0"/>
                <a:cs typeface="Calibri" panose="020F0502020204030204" pitchFamily="34" charset="0"/>
              </a:rPr>
              <a:t>NSS_LOAD_LIBRARY</a:t>
            </a:r>
            <a:endParaRPr lang="en-US" sz="4400" dirty="0">
              <a:latin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id="{0C7D9975-8D73-F943-B47B-5DD3011CE19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43288" y="2371724"/>
            <a:ext cx="6461125" cy="3700463"/>
          </a:xfrm>
          <a:prstGeom prst="rect">
            <a:avLst/>
          </a:prstGeom>
        </p:spPr>
      </p:pic>
    </p:spTree>
    <p:extLst>
      <p:ext uri="{BB962C8B-B14F-4D97-AF65-F5344CB8AC3E}">
        <p14:creationId xmlns:p14="http://schemas.microsoft.com/office/powerpoint/2010/main" val="82816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02B3-0138-3440-9638-D09CB234FAB7}"/>
              </a:ext>
            </a:extLst>
          </p:cNvPr>
          <p:cNvSpPr>
            <a:spLocks noGrp="1"/>
          </p:cNvSpPr>
          <p:nvPr>
            <p:ph type="title"/>
          </p:nvPr>
        </p:nvSpPr>
        <p:spPr/>
        <p:txBody>
          <a:bodyPr/>
          <a:lstStyle/>
          <a:p>
            <a:r>
              <a:rPr lang="en-US" dirty="0"/>
              <a:t>      </a:t>
            </a:r>
            <a:r>
              <a:rPr lang="en-US" sz="4800" dirty="0">
                <a:latin typeface="Calibri" panose="020F0502020204030204" pitchFamily="34" charset="0"/>
                <a:cs typeface="Calibri" panose="020F0502020204030204" pitchFamily="34" charset="0"/>
              </a:rPr>
              <a:t>THE EXPLOIT (EXPLANATION)</a:t>
            </a:r>
          </a:p>
        </p:txBody>
      </p:sp>
      <p:sp>
        <p:nvSpPr>
          <p:cNvPr id="3" name="Content Placeholder 2">
            <a:extLst>
              <a:ext uri="{FF2B5EF4-FFF2-40B4-BE49-F238E27FC236}">
                <a16:creationId xmlns:a16="http://schemas.microsoft.com/office/drawing/2014/main" id="{CDEC96BD-BCCE-5646-8777-F77996EC216E}"/>
              </a:ext>
            </a:extLst>
          </p:cNvPr>
          <p:cNvSpPr>
            <a:spLocks noGrp="1"/>
          </p:cNvSpPr>
          <p:nvPr>
            <p:ph idx="1"/>
          </p:nvPr>
        </p:nvSpPr>
        <p:spPr/>
        <p:txBody>
          <a:bodyPr/>
          <a:lstStyle/>
          <a:p>
            <a:r>
              <a:rPr lang="en-US" dirty="0"/>
              <a:t>Use C language as well for exploit.</a:t>
            </a:r>
          </a:p>
          <a:p>
            <a:r>
              <a:rPr lang="en-US" dirty="0"/>
              <a:t>This exploit is trying to overflow into some of the special structs in the Heap allocations.</a:t>
            </a:r>
          </a:p>
          <a:p>
            <a:r>
              <a:rPr lang="en-US" dirty="0"/>
              <a:t>Most importantly we overflow into the </a:t>
            </a:r>
            <a:r>
              <a:rPr lang="en-US" dirty="0" err="1"/>
              <a:t>nss_load_library</a:t>
            </a:r>
            <a:r>
              <a:rPr lang="en-US" dirty="0"/>
              <a:t> which is responsible for calling any of the dynamic libraries.</a:t>
            </a:r>
          </a:p>
          <a:p>
            <a:r>
              <a:rPr lang="en-US" dirty="0"/>
              <a:t>This load library has a struct in the heap which is called </a:t>
            </a:r>
            <a:r>
              <a:rPr lang="en-US" dirty="0" err="1"/>
              <a:t>service_user</a:t>
            </a:r>
            <a:r>
              <a:rPr lang="en-US" dirty="0"/>
              <a:t>.</a:t>
            </a:r>
          </a:p>
          <a:p>
            <a:r>
              <a:rPr lang="en-US" dirty="0"/>
              <a:t>Then we start a shell with environment variables like </a:t>
            </a:r>
            <a:r>
              <a:rPr lang="en-US" dirty="0" err="1"/>
              <a:t>setuid</a:t>
            </a:r>
            <a:r>
              <a:rPr lang="en-US" dirty="0"/>
              <a:t> and </a:t>
            </a:r>
            <a:r>
              <a:rPr lang="en-US" dirty="0" err="1"/>
              <a:t>seteuid</a:t>
            </a:r>
            <a:r>
              <a:rPr lang="en-US" dirty="0"/>
              <a:t> and few more as zero (root).</a:t>
            </a:r>
          </a:p>
          <a:p>
            <a:endParaRPr lang="en-US" dirty="0"/>
          </a:p>
        </p:txBody>
      </p:sp>
    </p:spTree>
    <p:extLst>
      <p:ext uri="{BB962C8B-B14F-4D97-AF65-F5344CB8AC3E}">
        <p14:creationId xmlns:p14="http://schemas.microsoft.com/office/powerpoint/2010/main" val="108408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D4FD-D15D-5B46-9370-FD97EEF14022}"/>
              </a:ext>
            </a:extLst>
          </p:cNvPr>
          <p:cNvSpPr>
            <a:spLocks noGrp="1"/>
          </p:cNvSpPr>
          <p:nvPr>
            <p:ph type="title"/>
          </p:nvPr>
        </p:nvSpPr>
        <p:spPr>
          <a:xfrm>
            <a:off x="2592925" y="452660"/>
            <a:ext cx="8911687" cy="1280890"/>
          </a:xfrm>
        </p:spPr>
        <p:txBody>
          <a:bodyPr>
            <a:normAutofit/>
          </a:bodyPr>
          <a:lstStyle/>
          <a:p>
            <a:r>
              <a:rPr lang="en-US" sz="4800" dirty="0">
                <a:latin typeface="Calibri" panose="020F0502020204030204" pitchFamily="34" charset="0"/>
                <a:cs typeface="Calibri" panose="020F0502020204030204" pitchFamily="34" charset="0"/>
              </a:rPr>
              <a:t>                   THE EXPLOIT</a:t>
            </a:r>
          </a:p>
        </p:txBody>
      </p:sp>
      <p:pic>
        <p:nvPicPr>
          <p:cNvPr id="4" name="Content Placeholder 4">
            <a:extLst>
              <a:ext uri="{FF2B5EF4-FFF2-40B4-BE49-F238E27FC236}">
                <a16:creationId xmlns:a16="http://schemas.microsoft.com/office/drawing/2014/main" id="{DC8A3B67-953B-9A48-960D-DA0208B45135}"/>
              </a:ext>
            </a:extLst>
          </p:cNvPr>
          <p:cNvPicPr>
            <a:picLocks noGrp="1" noChangeAspect="1"/>
          </p:cNvPicPr>
          <p:nvPr>
            <p:ph idx="1"/>
          </p:nvPr>
        </p:nvPicPr>
        <p:blipFill>
          <a:blip r:embed="rId2"/>
          <a:stretch>
            <a:fillRect/>
          </a:stretch>
        </p:blipFill>
        <p:spPr>
          <a:xfrm>
            <a:off x="2764375" y="1352327"/>
            <a:ext cx="8251287" cy="5114925"/>
          </a:xfrm>
        </p:spPr>
      </p:pic>
    </p:spTree>
    <p:extLst>
      <p:ext uri="{BB962C8B-B14F-4D97-AF65-F5344CB8AC3E}">
        <p14:creationId xmlns:p14="http://schemas.microsoft.com/office/powerpoint/2010/main" val="71257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8636-8077-DF4F-9374-2B28A92CA540}"/>
              </a:ext>
            </a:extLst>
          </p:cNvPr>
          <p:cNvSpPr>
            <a:spLocks noGrp="1"/>
          </p:cNvSpPr>
          <p:nvPr>
            <p:ph type="title"/>
          </p:nvPr>
        </p:nvSpPr>
        <p:spPr/>
        <p:txBody>
          <a:bodyPr>
            <a:normAutofit/>
          </a:bodyPr>
          <a:lstStyle/>
          <a:p>
            <a:pPr algn="ctr"/>
            <a:r>
              <a:rPr lang="en-US" sz="4400" dirty="0">
                <a:latin typeface="Calibri" panose="020F0502020204030204" pitchFamily="34" charset="0"/>
                <a:cs typeface="Calibri" panose="020F0502020204030204" pitchFamily="34" charset="0"/>
              </a:rPr>
              <a:t>EXPLOIT – SHARED FILE CREATION</a:t>
            </a:r>
          </a:p>
        </p:txBody>
      </p:sp>
      <p:pic>
        <p:nvPicPr>
          <p:cNvPr id="5" name="Content Placeholder 4" descr="Text&#10;&#10;Description automatically generated">
            <a:extLst>
              <a:ext uri="{FF2B5EF4-FFF2-40B4-BE49-F238E27FC236}">
                <a16:creationId xmlns:a16="http://schemas.microsoft.com/office/drawing/2014/main" id="{E8D72691-550D-114B-B389-5C4FD4E27D42}"/>
              </a:ext>
            </a:extLst>
          </p:cNvPr>
          <p:cNvPicPr>
            <a:picLocks noGrp="1" noChangeAspect="1"/>
          </p:cNvPicPr>
          <p:nvPr>
            <p:ph idx="1"/>
          </p:nvPr>
        </p:nvPicPr>
        <p:blipFill>
          <a:blip r:embed="rId2"/>
          <a:stretch>
            <a:fillRect/>
          </a:stretch>
        </p:blipFill>
        <p:spPr>
          <a:xfrm>
            <a:off x="3386139" y="1728788"/>
            <a:ext cx="7500936" cy="4800600"/>
          </a:xfrm>
        </p:spPr>
      </p:pic>
    </p:spTree>
    <p:extLst>
      <p:ext uri="{BB962C8B-B14F-4D97-AF65-F5344CB8AC3E}">
        <p14:creationId xmlns:p14="http://schemas.microsoft.com/office/powerpoint/2010/main" val="3379708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65FB-CDE8-3E4A-9823-D6DA481EF899}"/>
              </a:ext>
            </a:extLst>
          </p:cNvPr>
          <p:cNvSpPr>
            <a:spLocks noGrp="1"/>
          </p:cNvSpPr>
          <p:nvPr>
            <p:ph type="title"/>
          </p:nvPr>
        </p:nvSpPr>
        <p:spPr/>
        <p:txBody>
          <a:bodyPr>
            <a:normAutofit/>
          </a:bodyPr>
          <a:lstStyle/>
          <a:p>
            <a:r>
              <a:rPr lang="en-US" sz="4400" dirty="0"/>
              <a:t>   EXPLOIT – IN ACTION (DEMO) </a:t>
            </a:r>
          </a:p>
        </p:txBody>
      </p:sp>
      <p:pic>
        <p:nvPicPr>
          <p:cNvPr id="4" name="Content Placeholder 4">
            <a:extLst>
              <a:ext uri="{FF2B5EF4-FFF2-40B4-BE49-F238E27FC236}">
                <a16:creationId xmlns:a16="http://schemas.microsoft.com/office/drawing/2014/main" id="{C291A28F-006A-5940-B82E-5A39BA235F58}"/>
              </a:ext>
            </a:extLst>
          </p:cNvPr>
          <p:cNvPicPr>
            <a:picLocks noGrp="1" noChangeAspect="1"/>
          </p:cNvPicPr>
          <p:nvPr>
            <p:ph idx="1"/>
          </p:nvPr>
        </p:nvPicPr>
        <p:blipFill>
          <a:blip r:embed="rId2"/>
          <a:stretch>
            <a:fillRect/>
          </a:stretch>
        </p:blipFill>
        <p:spPr>
          <a:xfrm>
            <a:off x="2828926" y="1785937"/>
            <a:ext cx="8143875" cy="4462240"/>
          </a:xfrm>
        </p:spPr>
      </p:pic>
    </p:spTree>
    <p:extLst>
      <p:ext uri="{BB962C8B-B14F-4D97-AF65-F5344CB8AC3E}">
        <p14:creationId xmlns:p14="http://schemas.microsoft.com/office/powerpoint/2010/main" val="246411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FDE6-14B0-B04D-8693-EBECA9E94D55}"/>
              </a:ext>
            </a:extLst>
          </p:cNvPr>
          <p:cNvSpPr>
            <a:spLocks noGrp="1"/>
          </p:cNvSpPr>
          <p:nvPr>
            <p:ph type="title"/>
          </p:nvPr>
        </p:nvSpPr>
        <p:spPr>
          <a:xfrm>
            <a:off x="1805525" y="636810"/>
            <a:ext cx="8911687" cy="1280890"/>
          </a:xfrm>
        </p:spPr>
        <p:txBody>
          <a:bodyPr>
            <a:normAutofit/>
          </a:bodyPr>
          <a:lstStyle/>
          <a:p>
            <a:pPr algn="ctr"/>
            <a:r>
              <a:rPr lang="en-US" sz="6600" dirty="0">
                <a:latin typeface="Calibri" panose="020F0502020204030204" pitchFamily="34" charset="0"/>
                <a:cs typeface="Calibri" panose="020F0502020204030204" pitchFamily="34" charset="0"/>
              </a:rPr>
              <a:t>WHAT IS HEAP?</a:t>
            </a:r>
          </a:p>
        </p:txBody>
      </p:sp>
      <p:sp>
        <p:nvSpPr>
          <p:cNvPr id="3" name="Content Placeholder 2">
            <a:extLst>
              <a:ext uri="{FF2B5EF4-FFF2-40B4-BE49-F238E27FC236}">
                <a16:creationId xmlns:a16="http://schemas.microsoft.com/office/drawing/2014/main" id="{0DB95D40-0974-124A-B208-B037F4A6272F}"/>
              </a:ext>
            </a:extLst>
          </p:cNvPr>
          <p:cNvSpPr>
            <a:spLocks noGrp="1"/>
          </p:cNvSpPr>
          <p:nvPr>
            <p:ph idx="1"/>
          </p:nvPr>
        </p:nvSpPr>
        <p:spPr/>
        <p:txBody>
          <a:bodyPr>
            <a:normAutofit fontScale="32500" lnSpcReduction="20000"/>
          </a:bodyPr>
          <a:lstStyle/>
          <a:p>
            <a:r>
              <a:rPr lang="en-US" sz="9800" dirty="0"/>
              <a:t>The heap is a memory space used by programming languages to store the global variables by default</a:t>
            </a:r>
          </a:p>
          <a:p>
            <a:r>
              <a:rPr lang="en-US" sz="9800" dirty="0"/>
              <a:t>These variables are allocated using malloc() and </a:t>
            </a:r>
            <a:r>
              <a:rPr lang="en-US" sz="9800" dirty="0" err="1"/>
              <a:t>calloc</a:t>
            </a:r>
            <a:r>
              <a:rPr lang="en-US" sz="9800" dirty="0"/>
              <a:t>() functions and resize using  </a:t>
            </a:r>
            <a:r>
              <a:rPr lang="en-US" sz="9800" dirty="0" err="1"/>
              <a:t>realloc</a:t>
            </a:r>
            <a:r>
              <a:rPr lang="en-US" sz="9800" dirty="0"/>
              <a:t>() function, which are inbuilt functions of C.</a:t>
            </a:r>
          </a:p>
          <a:p>
            <a:r>
              <a:rPr lang="en-US" sz="9800" dirty="0"/>
              <a:t>It supports Dynamic memory allocation. </a:t>
            </a:r>
          </a:p>
          <a:p>
            <a:endParaRPr lang="en-US" dirty="0"/>
          </a:p>
        </p:txBody>
      </p:sp>
    </p:spTree>
    <p:extLst>
      <p:ext uri="{BB962C8B-B14F-4D97-AF65-F5344CB8AC3E}">
        <p14:creationId xmlns:p14="http://schemas.microsoft.com/office/powerpoint/2010/main" val="1997049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150F-F6EE-8543-8915-3D4848120023}"/>
              </a:ext>
            </a:extLst>
          </p:cNvPr>
          <p:cNvSpPr>
            <a:spLocks noGrp="1"/>
          </p:cNvSpPr>
          <p:nvPr>
            <p:ph type="title"/>
          </p:nvPr>
        </p:nvSpPr>
        <p:spPr>
          <a:xfrm>
            <a:off x="2150013" y="566960"/>
            <a:ext cx="8911687" cy="1280890"/>
          </a:xfrm>
        </p:spPr>
        <p:txBody>
          <a:bodyPr>
            <a:normAutofit/>
          </a:bodyPr>
          <a:lstStyle/>
          <a:p>
            <a:pPr algn="ctr"/>
            <a:r>
              <a:rPr lang="en-US" sz="4000" dirty="0">
                <a:latin typeface="Calibri" panose="020F0502020204030204" pitchFamily="34" charset="0"/>
                <a:cs typeface="Calibri" panose="020F0502020204030204" pitchFamily="34" charset="0"/>
              </a:rPr>
              <a:t>SUDO EXPLOITABLE VERSIONS</a:t>
            </a:r>
          </a:p>
        </p:txBody>
      </p:sp>
      <p:sp>
        <p:nvSpPr>
          <p:cNvPr id="3" name="Content Placeholder 2">
            <a:extLst>
              <a:ext uri="{FF2B5EF4-FFF2-40B4-BE49-F238E27FC236}">
                <a16:creationId xmlns:a16="http://schemas.microsoft.com/office/drawing/2014/main" id="{FD80FEA3-472D-154A-A17B-365AE5155D02}"/>
              </a:ext>
            </a:extLst>
          </p:cNvPr>
          <p:cNvSpPr>
            <a:spLocks noGrp="1"/>
          </p:cNvSpPr>
          <p:nvPr>
            <p:ph idx="1"/>
          </p:nvPr>
        </p:nvSpPr>
        <p:spPr>
          <a:xfrm>
            <a:off x="2150013" y="2133600"/>
            <a:ext cx="9354599" cy="3777622"/>
          </a:xfrm>
        </p:spPr>
        <p:txBody>
          <a:bodyPr/>
          <a:lstStyle/>
          <a:p>
            <a:r>
              <a:rPr lang="en-US" dirty="0"/>
              <a:t>VERSIONS:</a:t>
            </a:r>
          </a:p>
          <a:p>
            <a:pPr>
              <a:buFont typeface="Wingdings" pitchFamily="2" charset="2"/>
              <a:buChar char="ü"/>
            </a:pPr>
            <a:r>
              <a:rPr lang="en-US" dirty="0"/>
              <a:t> LEGACY VERSION: 1.8.2 TO 1.8.31P2</a:t>
            </a:r>
          </a:p>
          <a:p>
            <a:pPr>
              <a:buFont typeface="Wingdings" pitchFamily="2" charset="2"/>
              <a:buChar char="ü"/>
            </a:pPr>
            <a:r>
              <a:rPr lang="en-US" dirty="0"/>
              <a:t>  STABLE VERSION : 1.9.0 TO 1.9.5P1</a:t>
            </a:r>
          </a:p>
          <a:p>
            <a:pPr>
              <a:buFont typeface="+mj-lt"/>
              <a:buAutoNum type="arabicPeriod"/>
            </a:pPr>
            <a:endParaRPr lang="en-US" dirty="0"/>
          </a:p>
          <a:p>
            <a:pPr>
              <a:buFont typeface="+mj-lt"/>
              <a:buAutoNum type="arabicPeriod"/>
            </a:pPr>
            <a:endParaRPr lang="en-US" dirty="0"/>
          </a:p>
          <a:p>
            <a:pPr marL="0" indent="0">
              <a:buNone/>
            </a:pPr>
            <a:r>
              <a:rPr lang="en-US" dirty="0"/>
              <a:t>In the above versions, when the command   </a:t>
            </a:r>
          </a:p>
          <a:p>
            <a:pPr marL="0" indent="0">
              <a:buNone/>
            </a:pPr>
            <a:r>
              <a:rPr lang="en-US" b="1" dirty="0" err="1">
                <a:solidFill>
                  <a:srgbClr val="FF0000"/>
                </a:solidFill>
              </a:rPr>
              <a:t>sudoedit</a:t>
            </a:r>
            <a:r>
              <a:rPr lang="en-US" b="1" dirty="0">
                <a:solidFill>
                  <a:srgbClr val="FF0000"/>
                </a:solidFill>
              </a:rPr>
              <a:t> -s `\' </a:t>
            </a:r>
            <a:r>
              <a:rPr lang="en-US" b="1" dirty="0" err="1">
                <a:solidFill>
                  <a:srgbClr val="FF0000"/>
                </a:solidFill>
              </a:rPr>
              <a:t>perl</a:t>
            </a:r>
            <a:r>
              <a:rPr lang="en-US" b="1" dirty="0">
                <a:solidFill>
                  <a:srgbClr val="FF0000"/>
                </a:solidFill>
              </a:rPr>
              <a:t> -e 'print "A" x 65536` </a:t>
            </a:r>
            <a:r>
              <a:rPr lang="en-US" dirty="0"/>
              <a:t>is used we get a segmentation fault error</a:t>
            </a:r>
          </a:p>
          <a:p>
            <a:pPr marL="0" indent="0">
              <a:buNone/>
            </a:pPr>
            <a:endParaRPr lang="en-US" dirty="0"/>
          </a:p>
        </p:txBody>
      </p:sp>
    </p:spTree>
    <p:extLst>
      <p:ext uri="{BB962C8B-B14F-4D97-AF65-F5344CB8AC3E}">
        <p14:creationId xmlns:p14="http://schemas.microsoft.com/office/powerpoint/2010/main" val="374773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DDBD-1861-0C42-AB24-0B74DB00822C}"/>
              </a:ext>
            </a:extLst>
          </p:cNvPr>
          <p:cNvSpPr>
            <a:spLocks noGrp="1"/>
          </p:cNvSpPr>
          <p:nvPr>
            <p:ph type="title"/>
          </p:nvPr>
        </p:nvSpPr>
        <p:spPr/>
        <p:txBody>
          <a:bodyPr/>
          <a:lstStyle/>
          <a:p>
            <a:r>
              <a:rPr lang="en-US" dirty="0"/>
              <a:t>        </a:t>
            </a:r>
            <a:r>
              <a:rPr lang="en-US" sz="4800" dirty="0">
                <a:latin typeface="Calibri" panose="020F0502020204030204" pitchFamily="34" charset="0"/>
                <a:cs typeface="Calibri" panose="020F0502020204030204" pitchFamily="34" charset="0"/>
              </a:rPr>
              <a:t>SUDO FIX – THE PROOF</a:t>
            </a:r>
          </a:p>
        </p:txBody>
      </p:sp>
      <p:pic>
        <p:nvPicPr>
          <p:cNvPr id="4" name="Content Placeholder 4">
            <a:extLst>
              <a:ext uri="{FF2B5EF4-FFF2-40B4-BE49-F238E27FC236}">
                <a16:creationId xmlns:a16="http://schemas.microsoft.com/office/drawing/2014/main" id="{58DB747B-3782-5649-A18A-4BF0DAF23D79}"/>
              </a:ext>
            </a:extLst>
          </p:cNvPr>
          <p:cNvPicPr>
            <a:picLocks noGrp="1" noChangeAspect="1"/>
          </p:cNvPicPr>
          <p:nvPr>
            <p:ph idx="1"/>
          </p:nvPr>
        </p:nvPicPr>
        <p:blipFill>
          <a:blip r:embed="rId2"/>
          <a:stretch>
            <a:fillRect/>
          </a:stretch>
        </p:blipFill>
        <p:spPr>
          <a:xfrm>
            <a:off x="2592925" y="2190750"/>
            <a:ext cx="8237000" cy="4043140"/>
          </a:xfrm>
        </p:spPr>
      </p:pic>
    </p:spTree>
    <p:extLst>
      <p:ext uri="{BB962C8B-B14F-4D97-AF65-F5344CB8AC3E}">
        <p14:creationId xmlns:p14="http://schemas.microsoft.com/office/powerpoint/2010/main" val="1400085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0309-3E96-BF47-B0E0-CEE76FFA710A}"/>
              </a:ext>
            </a:extLst>
          </p:cNvPr>
          <p:cNvSpPr>
            <a:spLocks noGrp="1"/>
          </p:cNvSpPr>
          <p:nvPr>
            <p:ph type="title"/>
          </p:nvPr>
        </p:nvSpPr>
        <p:spPr/>
        <p:txBody>
          <a:bodyPr/>
          <a:lstStyle/>
          <a:p>
            <a:r>
              <a:rPr lang="en-US" dirty="0"/>
              <a:t>                </a:t>
            </a:r>
            <a:r>
              <a:rPr lang="en-US" sz="5400" dirty="0"/>
              <a:t>REFERENCES</a:t>
            </a:r>
          </a:p>
        </p:txBody>
      </p:sp>
      <p:sp>
        <p:nvSpPr>
          <p:cNvPr id="3" name="Content Placeholder 2">
            <a:extLst>
              <a:ext uri="{FF2B5EF4-FFF2-40B4-BE49-F238E27FC236}">
                <a16:creationId xmlns:a16="http://schemas.microsoft.com/office/drawing/2014/main" id="{08724F0B-8BA6-BC47-A0AD-7038D1F2A26C}"/>
              </a:ext>
            </a:extLst>
          </p:cNvPr>
          <p:cNvSpPr>
            <a:spLocks noGrp="1"/>
          </p:cNvSpPr>
          <p:nvPr>
            <p:ph idx="1"/>
          </p:nvPr>
        </p:nvSpPr>
        <p:spPr/>
        <p:txBody>
          <a:bodyPr>
            <a:normAutofit/>
          </a:bodyPr>
          <a:lstStyle/>
          <a:p>
            <a:r>
              <a:rPr lang="en-US" sz="2000" b="1" dirty="0">
                <a:solidFill>
                  <a:schemeClr val="tx1"/>
                </a:solidFill>
                <a:hlinkClick r:id="rId2">
                  <a:extLst>
                    <a:ext uri="{A12FA001-AC4F-418D-AE19-62706E023703}">
                      <ahyp:hlinkClr xmlns:ahyp="http://schemas.microsoft.com/office/drawing/2018/hyperlinkcolor" val="tx"/>
                    </a:ext>
                  </a:extLst>
                </a:hlinkClick>
              </a:rPr>
              <a:t>https://azeria-labs.com/heap-exploitation-part-1-understanding-the-glibc-heap-implementation/</a:t>
            </a:r>
            <a:endParaRPr lang="en-US" sz="2000" b="1" dirty="0">
              <a:solidFill>
                <a:schemeClr val="tx1"/>
              </a:solidFill>
            </a:endParaRPr>
          </a:p>
          <a:p>
            <a:endParaRPr lang="en-US" sz="2000" b="1" dirty="0">
              <a:solidFill>
                <a:schemeClr val="tx1"/>
              </a:solidFill>
            </a:endParaRPr>
          </a:p>
          <a:p>
            <a:r>
              <a:rPr lang="en-US" sz="2000" b="1" dirty="0">
                <a:solidFill>
                  <a:schemeClr val="tx1"/>
                </a:solidFill>
                <a:hlinkClick r:id="rId3">
                  <a:extLst>
                    <a:ext uri="{A12FA001-AC4F-418D-AE19-62706E023703}">
                      <ahyp:hlinkClr xmlns:ahyp="http://schemas.microsoft.com/office/drawing/2018/hyperlinkcolor" val="tx"/>
                    </a:ext>
                  </a:extLst>
                </a:hlinkClick>
              </a:rPr>
              <a:t>https://blog.qualys.com/vulnerabilities-research/2021/01/26/cve-2021-3156-heap-based-buffer-overflow-in-sudo-baron-samedit</a:t>
            </a:r>
            <a:endParaRPr lang="en-US" sz="2000" b="1" dirty="0">
              <a:solidFill>
                <a:schemeClr val="tx1"/>
              </a:solidFill>
            </a:endParaRPr>
          </a:p>
          <a:p>
            <a:r>
              <a:rPr lang="en-US" sz="2000" b="1" dirty="0">
                <a:solidFill>
                  <a:schemeClr val="tx1"/>
                </a:solidFill>
                <a:hlinkClick r:id="rId4">
                  <a:extLst>
                    <a:ext uri="{A12FA001-AC4F-418D-AE19-62706E023703}">
                      <ahyp:hlinkClr xmlns:ahyp="http://schemas.microsoft.com/office/drawing/2018/hyperlinkcolor" val="tx"/>
                    </a:ext>
                  </a:extLst>
                </a:hlinkClick>
              </a:rPr>
              <a:t>https://www.openwall.com/lists/oss-security/2021/01/26/3</a:t>
            </a:r>
            <a:endParaRPr lang="en-US" sz="2000" b="1" dirty="0">
              <a:solidFill>
                <a:schemeClr val="tx1"/>
              </a:solidFill>
            </a:endParaRPr>
          </a:p>
          <a:p>
            <a:r>
              <a:rPr lang="en-US" sz="2000" b="1" dirty="0">
                <a:solidFill>
                  <a:schemeClr val="tx1"/>
                </a:solidFill>
                <a:hlinkClick r:id="rId5">
                  <a:extLst>
                    <a:ext uri="{A12FA001-AC4F-418D-AE19-62706E023703}">
                      <ahyp:hlinkClr xmlns:ahyp="http://schemas.microsoft.com/office/drawing/2018/hyperlinkcolor" val="tx"/>
                    </a:ext>
                  </a:extLst>
                </a:hlinkClick>
              </a:rPr>
              <a:t>https://nvd.nist.gov/vuln/detail/CVE-2021-3156</a:t>
            </a:r>
            <a:r>
              <a:rPr lang="en-US" sz="2000" b="1" dirty="0">
                <a:solidFill>
                  <a:schemeClr val="tx1"/>
                </a:solidFill>
              </a:rPr>
              <a:t> </a:t>
            </a:r>
          </a:p>
          <a:p>
            <a:r>
              <a:rPr lang="en-US" sz="2000" b="1" dirty="0">
                <a:solidFill>
                  <a:schemeClr val="tx1"/>
                </a:solidFill>
              </a:rPr>
              <a:t>Exploit - </a:t>
            </a:r>
            <a:r>
              <a:rPr lang="en-US" sz="2000" b="1" dirty="0">
                <a:solidFill>
                  <a:schemeClr val="tx1"/>
                </a:solidFill>
                <a:hlinkClick r:id="rId6">
                  <a:extLst>
                    <a:ext uri="{A12FA001-AC4F-418D-AE19-62706E023703}">
                      <ahyp:hlinkClr xmlns:ahyp="http://schemas.microsoft.com/office/drawing/2018/hyperlinkcolor" val="tx"/>
                    </a:ext>
                  </a:extLst>
                </a:hlinkClick>
              </a:rPr>
              <a:t>https://github.com/blasty/CVE-2021-3156</a:t>
            </a:r>
            <a:endParaRPr lang="en-US" sz="2000" b="1" dirty="0">
              <a:solidFill>
                <a:schemeClr val="tx1"/>
              </a:solidFill>
            </a:endParaRPr>
          </a:p>
          <a:p>
            <a:endParaRPr lang="en-US" dirty="0"/>
          </a:p>
          <a:p>
            <a:endParaRPr lang="en-US" dirty="0"/>
          </a:p>
        </p:txBody>
      </p:sp>
    </p:spTree>
    <p:extLst>
      <p:ext uri="{BB962C8B-B14F-4D97-AF65-F5344CB8AC3E}">
        <p14:creationId xmlns:p14="http://schemas.microsoft.com/office/powerpoint/2010/main" val="142503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8449-6535-394D-8D22-C8524530C329}"/>
              </a:ext>
            </a:extLst>
          </p:cNvPr>
          <p:cNvSpPr>
            <a:spLocks noGrp="1"/>
          </p:cNvSpPr>
          <p:nvPr>
            <p:ph type="title"/>
          </p:nvPr>
        </p:nvSpPr>
        <p:spPr>
          <a:xfrm>
            <a:off x="2046825" y="573310"/>
            <a:ext cx="8911687" cy="1280890"/>
          </a:xfrm>
        </p:spPr>
        <p:txBody>
          <a:bodyPr>
            <a:normAutofit fontScale="90000"/>
          </a:bodyPr>
          <a:lstStyle/>
          <a:p>
            <a:pPr algn="ctr"/>
            <a:r>
              <a:rPr lang="en-US" sz="6700" dirty="0">
                <a:latin typeface="Calibri" panose="020F0502020204030204" pitchFamily="34" charset="0"/>
                <a:cs typeface="Calibri" panose="020F0502020204030204" pitchFamily="34" charset="0"/>
              </a:rPr>
              <a:t>WHAT IS HEAP OVERFLOW?</a:t>
            </a:r>
            <a:br>
              <a:rPr lang="en-US" sz="6700" dirty="0">
                <a:latin typeface="Calibri" panose="020F0502020204030204" pitchFamily="34" charset="0"/>
                <a:cs typeface="Calibri" panose="020F0502020204030204" pitchFamily="34" charset="0"/>
              </a:rPr>
            </a:br>
            <a:endParaRPr lang="en-US" sz="66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55E04D0-BD4A-D140-8698-7107F7FD7580}"/>
              </a:ext>
            </a:extLst>
          </p:cNvPr>
          <p:cNvSpPr>
            <a:spLocks noGrp="1"/>
          </p:cNvSpPr>
          <p:nvPr>
            <p:ph idx="1"/>
          </p:nvPr>
        </p:nvSpPr>
        <p:spPr>
          <a:xfrm>
            <a:off x="2208212" y="1854200"/>
            <a:ext cx="8915400" cy="3777622"/>
          </a:xfrm>
        </p:spPr>
        <p:txBody>
          <a:bodyPr>
            <a:normAutofit fontScale="85000" lnSpcReduction="10000"/>
          </a:bodyPr>
          <a:lstStyle/>
          <a:p>
            <a:r>
              <a:rPr lang="en-US" sz="4000" dirty="0"/>
              <a:t>Heap overflow is a memory corruption overflow  that occurs on the heap.</a:t>
            </a:r>
          </a:p>
          <a:p>
            <a:pPr marL="0" indent="0">
              <a:buNone/>
            </a:pPr>
            <a:endParaRPr lang="en-US" sz="4000" dirty="0"/>
          </a:p>
          <a:p>
            <a:r>
              <a:rPr lang="en-US" sz="4000" dirty="0"/>
              <a:t>When a block of memory is assigned to the heap , data is written to it without any bound checking  causing a  buffer overflow in the heap data field.</a:t>
            </a:r>
          </a:p>
          <a:p>
            <a:endParaRPr lang="en-US" dirty="0"/>
          </a:p>
          <a:p>
            <a:endParaRPr lang="en-US" dirty="0"/>
          </a:p>
        </p:txBody>
      </p:sp>
    </p:spTree>
    <p:extLst>
      <p:ext uri="{BB962C8B-B14F-4D97-AF65-F5344CB8AC3E}">
        <p14:creationId xmlns:p14="http://schemas.microsoft.com/office/powerpoint/2010/main" val="163059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EEF0-FE22-9143-8056-E35F748DC8B5}"/>
              </a:ext>
            </a:extLst>
          </p:cNvPr>
          <p:cNvSpPr>
            <a:spLocks noGrp="1"/>
          </p:cNvSpPr>
          <p:nvPr>
            <p:ph type="title"/>
          </p:nvPr>
        </p:nvSpPr>
        <p:spPr/>
        <p:txBody>
          <a:bodyPr/>
          <a:lstStyle/>
          <a:p>
            <a:r>
              <a:rPr lang="en-US" dirty="0"/>
              <a:t>               </a:t>
            </a:r>
            <a:r>
              <a:rPr lang="en-US" sz="6000" dirty="0"/>
              <a:t>SHELL MODE </a:t>
            </a:r>
          </a:p>
        </p:txBody>
      </p:sp>
      <p:sp>
        <p:nvSpPr>
          <p:cNvPr id="3" name="Content Placeholder 2">
            <a:extLst>
              <a:ext uri="{FF2B5EF4-FFF2-40B4-BE49-F238E27FC236}">
                <a16:creationId xmlns:a16="http://schemas.microsoft.com/office/drawing/2014/main" id="{89F1616D-04E4-D645-8A61-6829EA1794E7}"/>
              </a:ext>
            </a:extLst>
          </p:cNvPr>
          <p:cNvSpPr>
            <a:spLocks noGrp="1"/>
          </p:cNvSpPr>
          <p:nvPr>
            <p:ph idx="1"/>
          </p:nvPr>
        </p:nvSpPr>
        <p:spPr/>
        <p:txBody>
          <a:bodyPr>
            <a:noAutofit/>
          </a:bodyPr>
          <a:lstStyle/>
          <a:p>
            <a:r>
              <a:rPr lang="en-US" sz="3600" dirty="0" err="1">
                <a:latin typeface="Calibri" panose="020F0502020204030204" pitchFamily="34" charset="0"/>
                <a:cs typeface="Calibri" panose="020F0502020204030204" pitchFamily="34" charset="0"/>
              </a:rPr>
              <a:t>sudo</a:t>
            </a:r>
            <a:r>
              <a:rPr lang="en-US" sz="3600" dirty="0">
                <a:latin typeface="Calibri" panose="020F0502020204030204" pitchFamily="34" charset="0"/>
                <a:cs typeface="Calibri" panose="020F0502020204030204" pitchFamily="34" charset="0"/>
              </a:rPr>
              <a:t> command helps us to run the user as a root user </a:t>
            </a:r>
          </a:p>
          <a:p>
            <a:pPr marL="0" indent="0">
              <a:buNone/>
            </a:pPr>
            <a:endParaRPr lang="en-US" sz="3600" dirty="0">
              <a:latin typeface="Calibri" panose="020F0502020204030204" pitchFamily="34" charset="0"/>
              <a:cs typeface="Calibri" panose="020F0502020204030204" pitchFamily="34" charset="0"/>
            </a:endParaRPr>
          </a:p>
          <a:p>
            <a:r>
              <a:rPr lang="en-US" sz="3600" dirty="0" err="1">
                <a:latin typeface="Calibri" panose="020F0502020204030204" pitchFamily="34" charset="0"/>
                <a:cs typeface="Calibri" panose="020F0502020204030204" pitchFamily="34" charset="0"/>
              </a:rPr>
              <a:t>sudo</a:t>
            </a:r>
            <a:r>
              <a:rPr lang="en-US" sz="3600" dirty="0">
                <a:latin typeface="Calibri" panose="020F0502020204030204" pitchFamily="34" charset="0"/>
                <a:cs typeface="Calibri" panose="020F0502020204030204" pitchFamily="34" charset="0"/>
              </a:rPr>
              <a:t> – s and </a:t>
            </a:r>
            <a:r>
              <a:rPr lang="en-US" sz="3600" dirty="0" err="1">
                <a:latin typeface="Calibri" panose="020F0502020204030204" pitchFamily="34" charset="0"/>
                <a:cs typeface="Calibri" panose="020F0502020204030204" pitchFamily="34" charset="0"/>
              </a:rPr>
              <a:t>sudo</a:t>
            </a:r>
            <a:r>
              <a:rPr lang="en-US" sz="3600" dirty="0">
                <a:latin typeface="Calibri" panose="020F0502020204030204" pitchFamily="34" charset="0"/>
                <a:cs typeface="Calibri" panose="020F0502020204030204" pitchFamily="34" charset="0"/>
              </a:rPr>
              <a:t> – </a:t>
            </a:r>
            <a:r>
              <a:rPr lang="en-US" sz="3600" dirty="0" err="1">
                <a:latin typeface="Calibri" panose="020F0502020204030204" pitchFamily="34" charset="0"/>
                <a:cs typeface="Calibri" panose="020F0502020204030204" pitchFamily="34" charset="0"/>
              </a:rPr>
              <a:t>i</a:t>
            </a:r>
            <a:r>
              <a:rPr lang="en-US" sz="3600" dirty="0">
                <a:latin typeface="Calibri" panose="020F0502020204030204" pitchFamily="34" charset="0"/>
                <a:cs typeface="Calibri" panose="020F0502020204030204" pitchFamily="34" charset="0"/>
              </a:rPr>
              <a:t> makes the user to run a new shell as root</a:t>
            </a:r>
          </a:p>
        </p:txBody>
      </p:sp>
    </p:spTree>
    <p:extLst>
      <p:ext uri="{BB962C8B-B14F-4D97-AF65-F5344CB8AC3E}">
        <p14:creationId xmlns:p14="http://schemas.microsoft.com/office/powerpoint/2010/main" val="3666775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92E1-18C1-DE42-A976-5182A5CE921C}"/>
              </a:ext>
            </a:extLst>
          </p:cNvPr>
          <p:cNvSpPr>
            <a:spLocks noGrp="1"/>
          </p:cNvSpPr>
          <p:nvPr>
            <p:ph type="title"/>
          </p:nvPr>
        </p:nvSpPr>
        <p:spPr>
          <a:xfrm>
            <a:off x="1945225" y="586010"/>
            <a:ext cx="8911687" cy="1280890"/>
          </a:xfrm>
        </p:spPr>
        <p:txBody>
          <a:bodyPr>
            <a:normAutofit/>
          </a:bodyPr>
          <a:lstStyle/>
          <a:p>
            <a:pPr algn="ctr"/>
            <a:r>
              <a:rPr lang="en-US" sz="6000" dirty="0"/>
              <a:t>SUDO EDIT</a:t>
            </a:r>
          </a:p>
        </p:txBody>
      </p:sp>
      <p:sp>
        <p:nvSpPr>
          <p:cNvPr id="3" name="Content Placeholder 2">
            <a:extLst>
              <a:ext uri="{FF2B5EF4-FFF2-40B4-BE49-F238E27FC236}">
                <a16:creationId xmlns:a16="http://schemas.microsoft.com/office/drawing/2014/main" id="{531D084E-031F-914C-8866-60D02EB7BE91}"/>
              </a:ext>
            </a:extLst>
          </p:cNvPr>
          <p:cNvSpPr>
            <a:spLocks noGrp="1"/>
          </p:cNvSpPr>
          <p:nvPr>
            <p:ph idx="1"/>
          </p:nvPr>
        </p:nvSpPr>
        <p:spPr>
          <a:xfrm>
            <a:off x="2311400" y="2133600"/>
            <a:ext cx="9193212" cy="3777622"/>
          </a:xfrm>
        </p:spPr>
        <p:txBody>
          <a:bodyPr/>
          <a:lstStyle/>
          <a:p>
            <a:pPr marL="0" indent="0">
              <a:buNone/>
            </a:pPr>
            <a:r>
              <a:rPr lang="en-US"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sudo</a:t>
            </a:r>
            <a:r>
              <a:rPr lang="en-US"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sudoedit</a:t>
            </a:r>
            <a:endParaRPr lang="en-US" sz="4400" dirty="0">
              <a:latin typeface="Calibri" panose="020F0502020204030204" pitchFamily="34" charset="0"/>
              <a:cs typeface="Calibri" panose="020F0502020204030204" pitchFamily="34" charset="0"/>
            </a:endParaRPr>
          </a:p>
          <a:p>
            <a:pPr marL="0" indent="0">
              <a:buNone/>
            </a:pPr>
            <a:r>
              <a:rPr lang="en-US" sz="2800" dirty="0">
                <a:latin typeface="Calibri" panose="020F0502020204030204" pitchFamily="34" charset="0"/>
                <a:cs typeface="Calibri" panose="020F0502020204030204" pitchFamily="34" charset="0"/>
              </a:rPr>
              <a:t>Runs a command                              edits a file</a:t>
            </a:r>
          </a:p>
          <a:p>
            <a:pPr marL="0" indent="0">
              <a:buNone/>
            </a:pPr>
            <a:r>
              <a:rPr lang="en-US" sz="2800" dirty="0" err="1">
                <a:latin typeface="Calibri" panose="020F0502020204030204" pitchFamily="34" charset="0"/>
                <a:cs typeface="Calibri" panose="020F0502020204030204" pitchFamily="34" charset="0"/>
              </a:rPr>
              <a:t>sudo</a:t>
            </a:r>
            <a:r>
              <a:rPr lang="en-US" sz="2800" dirty="0">
                <a:latin typeface="Calibri" panose="020F0502020204030204" pitchFamily="34" charset="0"/>
                <a:cs typeface="Calibri" panose="020F0502020204030204" pitchFamily="34" charset="0"/>
              </a:rPr>
              <a:t> sets MODE_RUN                     </a:t>
            </a:r>
            <a:r>
              <a:rPr lang="en-US" sz="2800" dirty="0" err="1">
                <a:latin typeface="Calibri" panose="020F0502020204030204" pitchFamily="34" charset="0"/>
                <a:cs typeface="Calibri" panose="020F0502020204030204" pitchFamily="34" charset="0"/>
              </a:rPr>
              <a:t>sudoedit</a:t>
            </a:r>
            <a:r>
              <a:rPr lang="en-US" sz="2800" dirty="0">
                <a:latin typeface="Calibri" panose="020F0502020204030204" pitchFamily="34" charset="0"/>
                <a:cs typeface="Calibri" panose="020F0502020204030204" pitchFamily="34" charset="0"/>
              </a:rPr>
              <a:t> sets MODE_EDIT</a:t>
            </a:r>
          </a:p>
          <a:p>
            <a:pPr marL="0" indent="0">
              <a:buNone/>
            </a:pPr>
            <a:r>
              <a:rPr lang="en-US" sz="2800" dirty="0" err="1">
                <a:latin typeface="Calibri" panose="020F0502020204030204" pitchFamily="34" charset="0"/>
                <a:cs typeface="Calibri" panose="020F0502020204030204" pitchFamily="34" charset="0"/>
              </a:rPr>
              <a:t>sudo</a:t>
            </a:r>
            <a:r>
              <a:rPr lang="en-US" sz="2800" dirty="0">
                <a:latin typeface="Calibri" panose="020F0502020204030204" pitchFamily="34" charset="0"/>
                <a:cs typeface="Calibri" panose="020F0502020204030204" pitchFamily="34" charset="0"/>
              </a:rPr>
              <a:t> can be run with a flag –e</a:t>
            </a:r>
          </a:p>
          <a:p>
            <a:pPr>
              <a:buFontTx/>
              <a:buChar char="-"/>
            </a:pPr>
            <a:r>
              <a:rPr lang="en-US" sz="2800" dirty="0">
                <a:latin typeface="Calibri" panose="020F0502020204030204" pitchFamily="34" charset="0"/>
                <a:cs typeface="Calibri" panose="020F0502020204030204" pitchFamily="34" charset="0"/>
              </a:rPr>
              <a:t>Sets MODE_EDIT</a:t>
            </a:r>
          </a:p>
          <a:p>
            <a:pPr>
              <a:buFontTx/>
              <a:buChar char="-"/>
            </a:pPr>
            <a:r>
              <a:rPr lang="en-US" sz="2800" dirty="0">
                <a:latin typeface="Calibri" panose="020F0502020204030204" pitchFamily="34" charset="0"/>
                <a:cs typeface="Calibri" panose="020F0502020204030204" pitchFamily="34" charset="0"/>
              </a:rPr>
              <a:t>Unsets MODE_RUN</a:t>
            </a:r>
          </a:p>
        </p:txBody>
      </p:sp>
    </p:spTree>
    <p:extLst>
      <p:ext uri="{BB962C8B-B14F-4D97-AF65-F5344CB8AC3E}">
        <p14:creationId xmlns:p14="http://schemas.microsoft.com/office/powerpoint/2010/main" val="127722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B2EC-7CD1-024A-8E3F-857F166F9634}"/>
              </a:ext>
            </a:extLst>
          </p:cNvPr>
          <p:cNvSpPr>
            <a:spLocks noGrp="1"/>
          </p:cNvSpPr>
          <p:nvPr>
            <p:ph type="title"/>
          </p:nvPr>
        </p:nvSpPr>
        <p:spPr>
          <a:xfrm>
            <a:off x="2450050" y="509810"/>
            <a:ext cx="8911687" cy="1280890"/>
          </a:xfrm>
        </p:spPr>
        <p:txBody>
          <a:bodyPr>
            <a:normAutofit/>
          </a:bodyPr>
          <a:lstStyle/>
          <a:p>
            <a:r>
              <a:rPr lang="en-US" sz="4400" dirty="0"/>
              <a:t>        SPECIAL CHARACTERS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6C98047B-8275-3D42-A97E-767B79D02179}"/>
              </a:ext>
            </a:extLst>
          </p:cNvPr>
          <p:cNvPicPr>
            <a:picLocks noGrp="1" noChangeAspect="1"/>
          </p:cNvPicPr>
          <p:nvPr>
            <p:ph idx="1"/>
          </p:nvPr>
        </p:nvPicPr>
        <p:blipFill>
          <a:blip r:embed="rId3"/>
          <a:stretch>
            <a:fillRect/>
          </a:stretch>
        </p:blipFill>
        <p:spPr>
          <a:xfrm>
            <a:off x="1851591" y="1662112"/>
            <a:ext cx="6320859" cy="4686078"/>
          </a:xfrm>
        </p:spPr>
      </p:pic>
      <p:sp>
        <p:nvSpPr>
          <p:cNvPr id="7" name="TextBox 6">
            <a:extLst>
              <a:ext uri="{FF2B5EF4-FFF2-40B4-BE49-F238E27FC236}">
                <a16:creationId xmlns:a16="http://schemas.microsoft.com/office/drawing/2014/main" id="{FFD5C5BB-10D9-1346-AAC0-EB03175088EE}"/>
              </a:ext>
            </a:extLst>
          </p:cNvPr>
          <p:cNvSpPr txBox="1"/>
          <p:nvPr/>
        </p:nvSpPr>
        <p:spPr>
          <a:xfrm>
            <a:off x="8429624" y="2512756"/>
            <a:ext cx="3417887" cy="2554545"/>
          </a:xfrm>
          <a:prstGeom prst="rect">
            <a:avLst/>
          </a:prstGeom>
          <a:noFill/>
        </p:spPr>
        <p:txBody>
          <a:bodyPr wrap="square" rtlCol="0">
            <a:spAutoFit/>
          </a:bodyPr>
          <a:lstStyle/>
          <a:p>
            <a:r>
              <a:rPr lang="en-US" sz="4000" dirty="0"/>
              <a:t>Certain characters are escaped by the “\”</a:t>
            </a:r>
          </a:p>
        </p:txBody>
      </p:sp>
    </p:spTree>
    <p:extLst>
      <p:ext uri="{BB962C8B-B14F-4D97-AF65-F5344CB8AC3E}">
        <p14:creationId xmlns:p14="http://schemas.microsoft.com/office/powerpoint/2010/main" val="399095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7F7F-DBB8-724C-A85F-5546948C48AA}"/>
              </a:ext>
            </a:extLst>
          </p:cNvPr>
          <p:cNvSpPr>
            <a:spLocks noGrp="1"/>
          </p:cNvSpPr>
          <p:nvPr>
            <p:ph type="title"/>
          </p:nvPr>
        </p:nvSpPr>
        <p:spPr/>
        <p:txBody>
          <a:bodyPr>
            <a:normAutofit/>
          </a:bodyPr>
          <a:lstStyle/>
          <a:p>
            <a:r>
              <a:rPr lang="en-US" sz="4800" dirty="0">
                <a:latin typeface="Calibri" panose="020F0502020204030204" pitchFamily="34" charset="0"/>
                <a:cs typeface="Calibri" panose="020F0502020204030204" pitchFamily="34" charset="0"/>
              </a:rPr>
              <a:t>               </a:t>
            </a:r>
            <a:r>
              <a:rPr lang="en-US" sz="5400" dirty="0">
                <a:latin typeface="Calibri" panose="020F0502020204030204" pitchFamily="34" charset="0"/>
                <a:cs typeface="Calibri" panose="020F0502020204030204" pitchFamily="34" charset="0"/>
              </a:rPr>
              <a:t>SUDO CODE - 1</a:t>
            </a:r>
          </a:p>
        </p:txBody>
      </p:sp>
      <p:sp>
        <p:nvSpPr>
          <p:cNvPr id="3" name="Content Placeholder 2">
            <a:extLst>
              <a:ext uri="{FF2B5EF4-FFF2-40B4-BE49-F238E27FC236}">
                <a16:creationId xmlns:a16="http://schemas.microsoft.com/office/drawing/2014/main" id="{59C5A696-5F63-4744-B587-EDFAA86F13FE}"/>
              </a:ext>
            </a:extLst>
          </p:cNvPr>
          <p:cNvSpPr>
            <a:spLocks noGrp="1"/>
          </p:cNvSpPr>
          <p:nvPr>
            <p:ph idx="1"/>
          </p:nvPr>
        </p:nvSpPr>
        <p:spPr/>
        <p:txBody>
          <a:bodyPr>
            <a:normAutofit lnSpcReduction="10000"/>
          </a:bodyPr>
          <a:lstStyle/>
          <a:p>
            <a:pPr>
              <a:buFont typeface="Wingdings" pitchFamily="2" charset="2"/>
              <a:buChar char="Ø"/>
            </a:pPr>
            <a:r>
              <a:rPr lang="en-US" sz="2000" dirty="0">
                <a:latin typeface="Times" pitchFamily="2" charset="0"/>
              </a:rPr>
              <a:t> In first part of the code, different flags are checked. </a:t>
            </a:r>
          </a:p>
          <a:p>
            <a:pPr>
              <a:buFont typeface="Wingdings" pitchFamily="2" charset="2"/>
              <a:buChar char="Ø"/>
            </a:pPr>
            <a:r>
              <a:rPr lang="en-US" sz="2000" dirty="0">
                <a:latin typeface="Times" pitchFamily="2" charset="0"/>
              </a:rPr>
              <a:t> </a:t>
            </a:r>
            <a:r>
              <a:rPr lang="en-US" sz="2000" dirty="0" err="1">
                <a:latin typeface="Times" pitchFamily="2" charset="0"/>
              </a:rPr>
              <a:t>sudo</a:t>
            </a:r>
            <a:r>
              <a:rPr lang="en-US" sz="2000" dirty="0">
                <a:latin typeface="Times" pitchFamily="2" charset="0"/>
              </a:rPr>
              <a:t> code should be used without -e flag.</a:t>
            </a:r>
          </a:p>
          <a:p>
            <a:pPr>
              <a:buFont typeface="Wingdings" pitchFamily="2" charset="2"/>
              <a:buChar char="Ø"/>
            </a:pPr>
            <a:r>
              <a:rPr lang="en-US" sz="2000" dirty="0">
                <a:latin typeface="Times" pitchFamily="2" charset="0"/>
              </a:rPr>
              <a:t> Enable MODE_SHELL by using </a:t>
            </a:r>
            <a:r>
              <a:rPr lang="en-US" sz="2000" dirty="0" err="1">
                <a:latin typeface="Times" pitchFamily="2" charset="0"/>
              </a:rPr>
              <a:t>sudo</a:t>
            </a:r>
            <a:r>
              <a:rPr lang="en-US" sz="2000" dirty="0">
                <a:latin typeface="Times" pitchFamily="2" charset="0"/>
              </a:rPr>
              <a:t> –</a:t>
            </a:r>
            <a:r>
              <a:rPr lang="en-US" sz="2000" dirty="0" err="1">
                <a:latin typeface="Times" pitchFamily="2" charset="0"/>
              </a:rPr>
              <a:t>i</a:t>
            </a:r>
            <a:r>
              <a:rPr lang="en-US" sz="2000" dirty="0">
                <a:latin typeface="Times" pitchFamily="2" charset="0"/>
              </a:rPr>
              <a:t> or –s flag.</a:t>
            </a:r>
          </a:p>
          <a:p>
            <a:pPr>
              <a:buFont typeface="Wingdings" pitchFamily="2" charset="2"/>
              <a:buChar char="Ø"/>
            </a:pPr>
            <a:r>
              <a:rPr lang="en-US" sz="2000" dirty="0">
                <a:latin typeface="Times" pitchFamily="2" charset="0"/>
              </a:rPr>
              <a:t> Code line </a:t>
            </a:r>
            <a:r>
              <a:rPr lang="en-IN" sz="2000" dirty="0">
                <a:latin typeface="Times" pitchFamily="2" charset="0"/>
              </a:rPr>
              <a:t>587 to 595 it filters out any special character that we can  exploit. So this code should not be executed before exploitation.</a:t>
            </a:r>
          </a:p>
          <a:p>
            <a:pPr>
              <a:buFont typeface="Wingdings" pitchFamily="2" charset="2"/>
              <a:buChar char="Ø"/>
            </a:pPr>
            <a:r>
              <a:rPr lang="en-IN" sz="2000" dirty="0">
                <a:latin typeface="Times" pitchFamily="2" charset="0"/>
              </a:rPr>
              <a:t> The highlighted comment of "quote potential meta characters" searches for potential meta characters, and if it finds any that don't fit in the code (line 590), it increments and moves on.  </a:t>
            </a:r>
          </a:p>
          <a:p>
            <a:pPr>
              <a:buFont typeface="Wingdings" pitchFamily="2" charset="2"/>
              <a:buChar char="Ø"/>
            </a:pPr>
            <a:r>
              <a:rPr lang="en-IN" sz="2000" dirty="0">
                <a:latin typeface="Times" pitchFamily="2" charset="0"/>
              </a:rPr>
              <a:t> The code from lines 587 to 595 should not be executed, and when we design our exploit, we must find a way for the -s flag. MODE_RUN is to be set but not both; if both are set, our command line arguments will be filtered.     </a:t>
            </a:r>
            <a:r>
              <a:rPr lang="en-US" sz="2000" dirty="0">
                <a:latin typeface="Times" pitchFamily="2" charset="0"/>
              </a:rPr>
              <a:t>  </a:t>
            </a:r>
          </a:p>
          <a:p>
            <a:endParaRPr lang="en-US" dirty="0"/>
          </a:p>
        </p:txBody>
      </p:sp>
    </p:spTree>
    <p:extLst>
      <p:ext uri="{BB962C8B-B14F-4D97-AF65-F5344CB8AC3E}">
        <p14:creationId xmlns:p14="http://schemas.microsoft.com/office/powerpoint/2010/main" val="36979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054C-6D3F-DD4C-BD25-CC57A4D952EF}"/>
              </a:ext>
            </a:extLst>
          </p:cNvPr>
          <p:cNvSpPr>
            <a:spLocks noGrp="1"/>
          </p:cNvSpPr>
          <p:nvPr>
            <p:ph type="title"/>
          </p:nvPr>
        </p:nvSpPr>
        <p:spPr/>
        <p:txBody>
          <a:bodyPr/>
          <a:lstStyle/>
          <a:p>
            <a:r>
              <a:rPr lang="en-US" sz="3200" dirty="0">
                <a:latin typeface="Calibri" panose="020F0502020204030204" pitchFamily="34" charset="0"/>
                <a:cs typeface="Calibri" panose="020F0502020204030204" pitchFamily="34" charset="0"/>
              </a:rPr>
              <a:t>                </a:t>
            </a:r>
            <a:r>
              <a:rPr lang="en-US" sz="5400" dirty="0">
                <a:latin typeface="Calibri" panose="020F0502020204030204" pitchFamily="34" charset="0"/>
                <a:cs typeface="Calibri" panose="020F0502020204030204" pitchFamily="34" charset="0"/>
              </a:rPr>
              <a:t>SUDO CODE - 1</a:t>
            </a:r>
            <a:endParaRPr lang="en-US" sz="5400" dirty="0"/>
          </a:p>
        </p:txBody>
      </p:sp>
      <p:pic>
        <p:nvPicPr>
          <p:cNvPr id="4" name="Content Placeholder 20">
            <a:extLst>
              <a:ext uri="{FF2B5EF4-FFF2-40B4-BE49-F238E27FC236}">
                <a16:creationId xmlns:a16="http://schemas.microsoft.com/office/drawing/2014/main" id="{6A20E649-AC90-9245-990C-15D2661F3F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0200" y="1905000"/>
            <a:ext cx="8178800" cy="4508500"/>
          </a:xfrm>
        </p:spPr>
      </p:pic>
    </p:spTree>
    <p:extLst>
      <p:ext uri="{BB962C8B-B14F-4D97-AF65-F5344CB8AC3E}">
        <p14:creationId xmlns:p14="http://schemas.microsoft.com/office/powerpoint/2010/main" val="109278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CD92-9F8D-334F-A5F8-C8CACC787630}"/>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                   SUDO CODE - 2</a:t>
            </a:r>
            <a:endParaRPr lang="en-US" dirty="0"/>
          </a:p>
        </p:txBody>
      </p:sp>
      <p:sp>
        <p:nvSpPr>
          <p:cNvPr id="3" name="Content Placeholder 2">
            <a:extLst>
              <a:ext uri="{FF2B5EF4-FFF2-40B4-BE49-F238E27FC236}">
                <a16:creationId xmlns:a16="http://schemas.microsoft.com/office/drawing/2014/main" id="{7991073A-2719-B448-8D50-F4F4B3CF435E}"/>
              </a:ext>
            </a:extLst>
          </p:cNvPr>
          <p:cNvSpPr>
            <a:spLocks noGrp="1"/>
          </p:cNvSpPr>
          <p:nvPr>
            <p:ph idx="1"/>
          </p:nvPr>
        </p:nvSpPr>
        <p:spPr/>
        <p:txBody>
          <a:bodyPr/>
          <a:lstStyle/>
          <a:p>
            <a:pPr>
              <a:buFont typeface="Wingdings" pitchFamily="2" charset="2"/>
              <a:buChar char="Ø"/>
            </a:pPr>
            <a:r>
              <a:rPr lang="en-IN" dirty="0"/>
              <a:t>In the </a:t>
            </a:r>
            <a:r>
              <a:rPr lang="en-IN" dirty="0" err="1"/>
              <a:t>sudo</a:t>
            </a:r>
            <a:r>
              <a:rPr lang="en-IN" dirty="0"/>
              <a:t> code - 2, make sure that MODE_SHELL is enabled as well as MODE_EDIT.</a:t>
            </a:r>
          </a:p>
          <a:p>
            <a:pPr>
              <a:buFont typeface="Wingdings" pitchFamily="2" charset="2"/>
              <a:buChar char="Ø"/>
            </a:pPr>
            <a:r>
              <a:rPr lang="en-IN" dirty="0"/>
              <a:t>This code checks length of a buffer by 2D array of </a:t>
            </a:r>
            <a:r>
              <a:rPr lang="en-IN" dirty="0" err="1"/>
              <a:t>argv</a:t>
            </a:r>
            <a:r>
              <a:rPr lang="en-IN" dirty="0"/>
              <a:t> and array of character arrays which represents strings in C code. </a:t>
            </a:r>
          </a:p>
          <a:p>
            <a:pPr>
              <a:buFont typeface="Wingdings" pitchFamily="2" charset="2"/>
              <a:buChar char="Ø"/>
            </a:pPr>
            <a:r>
              <a:rPr lang="en-IN" dirty="0"/>
              <a:t> If backslash escapes a character other than the space it is a special character or a byte.</a:t>
            </a:r>
          </a:p>
          <a:p>
            <a:pPr>
              <a:buFont typeface="Wingdings" pitchFamily="2" charset="2"/>
              <a:buChar char="Ø"/>
            </a:pPr>
            <a:r>
              <a:rPr lang="en-IN" dirty="0"/>
              <a:t> It is a powerful bug because it skips a character following a ‘’\”. </a:t>
            </a:r>
          </a:p>
          <a:p>
            <a:pPr>
              <a:buFont typeface="Wingdings" pitchFamily="2" charset="2"/>
              <a:buChar char="Ø"/>
            </a:pPr>
            <a:r>
              <a:rPr lang="en-IN" dirty="0"/>
              <a:t> This can be seen in the line 866 in the SUDO CODE 2.</a:t>
            </a:r>
          </a:p>
          <a:p>
            <a:endParaRPr lang="en-US" dirty="0"/>
          </a:p>
        </p:txBody>
      </p:sp>
    </p:spTree>
    <p:extLst>
      <p:ext uri="{BB962C8B-B14F-4D97-AF65-F5344CB8AC3E}">
        <p14:creationId xmlns:p14="http://schemas.microsoft.com/office/powerpoint/2010/main" val="16693434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{604C3561-30FE-9744-97EA-29DA3A587863}tf10001069</Template>
  <TotalTime>972</TotalTime>
  <Words>787</Words>
  <Application>Microsoft Office PowerPoint</Application>
  <PresentationFormat>Widescreen</PresentationFormat>
  <Paragraphs>87</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 Nile</vt:lpstr>
      <vt:lpstr>Arial</vt:lpstr>
      <vt:lpstr>Calibri</vt:lpstr>
      <vt:lpstr>Century Gothic</vt:lpstr>
      <vt:lpstr>Times</vt:lpstr>
      <vt:lpstr>Wingdings</vt:lpstr>
      <vt:lpstr>Wingdings 3</vt:lpstr>
      <vt:lpstr>Wisp</vt:lpstr>
      <vt:lpstr>HEAP BASED BUFFER       OVERFLOW</vt:lpstr>
      <vt:lpstr>WHAT IS HEAP?</vt:lpstr>
      <vt:lpstr>WHAT IS HEAP OVERFLOW? </vt:lpstr>
      <vt:lpstr>               SHELL MODE </vt:lpstr>
      <vt:lpstr>SUDO EDIT</vt:lpstr>
      <vt:lpstr>        SPECIAL CHARACTERS</vt:lpstr>
      <vt:lpstr>               SUDO CODE - 1</vt:lpstr>
      <vt:lpstr>                SUDO CODE - 1</vt:lpstr>
      <vt:lpstr>                   SUDO CODE - 2</vt:lpstr>
      <vt:lpstr>                  SUDO CODE - 2</vt:lpstr>
      <vt:lpstr>CONTROLING THE  OVERFLOW</vt:lpstr>
      <vt:lpstr>REACHING  VULNERBALE  CODEPATHS</vt:lpstr>
      <vt:lpstr>             WHAT’S IN A NAME</vt:lpstr>
      <vt:lpstr>            HEAP VANDALISM</vt:lpstr>
      <vt:lpstr>          NSS_LOAD_LIBRARY</vt:lpstr>
      <vt:lpstr>      THE EXPLOIT (EXPLANATION)</vt:lpstr>
      <vt:lpstr>                   THE EXPLOIT</vt:lpstr>
      <vt:lpstr>EXPLOIT – SHARED FILE CREATION</vt:lpstr>
      <vt:lpstr>   EXPLOIT – IN ACTION (DEMO) </vt:lpstr>
      <vt:lpstr>SUDO EXPLOITABLE VERSIONS</vt:lpstr>
      <vt:lpstr>        SUDO FIX – THE PROOF</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HEAP BASED BUFFER OVERFLOW</dc:title>
  <dc:creator>Supraja Koneru</dc:creator>
  <cp:lastModifiedBy>Saran</cp:lastModifiedBy>
  <cp:revision>30</cp:revision>
  <dcterms:created xsi:type="dcterms:W3CDTF">2021-05-06T04:13:48Z</dcterms:created>
  <dcterms:modified xsi:type="dcterms:W3CDTF">2021-05-06T20:30:53Z</dcterms:modified>
</cp:coreProperties>
</file>